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89" r:id="rId3"/>
    <p:sldId id="290" r:id="rId4"/>
    <p:sldId id="291" r:id="rId5"/>
    <p:sldId id="293" r:id="rId6"/>
    <p:sldId id="306" r:id="rId7"/>
    <p:sldId id="307" r:id="rId8"/>
    <p:sldId id="309" r:id="rId9"/>
    <p:sldId id="294" r:id="rId10"/>
    <p:sldId id="310" r:id="rId11"/>
    <p:sldId id="312" r:id="rId12"/>
    <p:sldId id="258" r:id="rId13"/>
    <p:sldId id="260" r:id="rId14"/>
    <p:sldId id="262" r:id="rId15"/>
    <p:sldId id="304" r:id="rId16"/>
    <p:sldId id="266" r:id="rId17"/>
    <p:sldId id="267" r:id="rId18"/>
    <p:sldId id="268" r:id="rId19"/>
    <p:sldId id="295" r:id="rId20"/>
    <p:sldId id="314" r:id="rId21"/>
    <p:sldId id="322" r:id="rId22"/>
    <p:sldId id="323" r:id="rId23"/>
    <p:sldId id="315" r:id="rId24"/>
    <p:sldId id="316" r:id="rId25"/>
    <p:sldId id="319" r:id="rId26"/>
    <p:sldId id="318" r:id="rId27"/>
    <p:sldId id="270" r:id="rId28"/>
    <p:sldId id="269" r:id="rId29"/>
    <p:sldId id="271" r:id="rId30"/>
    <p:sldId id="272" r:id="rId31"/>
    <p:sldId id="273" r:id="rId32"/>
    <p:sldId id="274" r:id="rId33"/>
    <p:sldId id="275" r:id="rId34"/>
    <p:sldId id="276" r:id="rId35"/>
    <p:sldId id="277" r:id="rId36"/>
    <p:sldId id="297" r:id="rId37"/>
    <p:sldId id="300" r:id="rId38"/>
    <p:sldId id="301" r:id="rId39"/>
    <p:sldId id="302" r:id="rId40"/>
    <p:sldId id="278" r:id="rId41"/>
    <p:sldId id="285" r:id="rId42"/>
    <p:sldId id="286" r:id="rId43"/>
    <p:sldId id="320" r:id="rId44"/>
    <p:sldId id="321" r:id="rId45"/>
    <p:sldId id="287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2" autoAdjust="0"/>
    <p:restoredTop sz="94660"/>
  </p:normalViewPr>
  <p:slideViewPr>
    <p:cSldViewPr>
      <p:cViewPr>
        <p:scale>
          <a:sx n="77" d="100"/>
          <a:sy n="77" d="100"/>
        </p:scale>
        <p:origin x="-11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020EFF-FF23-45BF-80DD-173BD3C7C9D9}" type="datetimeFigureOut">
              <a:rPr lang="ru-RU" smtClean="0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7995-18E0-43CF-A9FA-7083B178E8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77C52D-EF79-4824-9816-618FFFC43C57}" type="datetimeFigureOut">
              <a:rPr lang="ru-RU" smtClean="0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FA3B6C-B089-4187-A95D-F8F80B6A96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98E39F-3A88-4DAA-9B4D-21C7206ABAF8}" type="datetimeFigureOut">
              <a:rPr lang="ru-RU" smtClean="0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73D1D-794F-49AA-BE02-BAD4FA266F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rgbClr val="C0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/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mtClean="0">
                <a:solidFill>
                  <a:srgbClr val="898989"/>
                </a:solidFill>
                <a:cs typeface="Arial" charset="0"/>
              </a:defRPr>
            </a:lvl1pPr>
          </a:lstStyle>
          <a:p>
            <a:endParaRPr lang="ru-RU"/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/>
        <p:txBody>
          <a:bodyPr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charset="0"/>
              </a:defRPr>
            </a:lvl1pPr>
          </a:lstStyle>
          <a:p>
            <a:fld id="{CA9E0617-4A11-4E4D-AEB8-038BF3516926}" type="datetimeFigureOut">
              <a:rPr lang="en-US"/>
              <a:pPr/>
              <a:t>9/23/2019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/>
        <p:txBody>
          <a:bodyPr wrap="square" lIns="0" tIns="0" rIns="0" bIns="0" numCol="1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  <a:cs typeface="Arial" charset="0"/>
              </a:defRPr>
            </a:lvl1pPr>
          </a:lstStyle>
          <a:p>
            <a:fld id="{4578B1F4-6CCC-4620-A9E8-051B37524A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167304-8474-403B-98C0-0D3803FAC1D8}" type="datetimeFigureOut">
              <a:rPr lang="ru-RU" smtClean="0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A49690-17A6-4218-B59D-603F238181C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41B0A4-DBD6-488D-BE3E-9E3ED7646A47}" type="datetimeFigureOut">
              <a:rPr lang="ru-RU" smtClean="0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F8F09-DAC5-41E7-ABA2-FE1A847CD8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7EC2E8-75BE-42E5-94EE-9262423FB3C3}" type="datetimeFigureOut">
              <a:rPr lang="ru-RU" smtClean="0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0A5DD8-C030-4F07-BB79-C8FE8D2B59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A58C18-5268-40AD-88AA-92823282CF72}" type="datetimeFigureOut">
              <a:rPr lang="ru-RU" smtClean="0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2DC13-FC74-487A-9A18-21B9AD4A007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955E08-F48C-42E8-A7A5-3A993D2AAC7C}" type="datetimeFigureOut">
              <a:rPr lang="ru-RU" smtClean="0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00CFD-B757-43AD-951E-6710FA27E9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10D66-682C-46A0-B59D-07F5AE6FD8C9}" type="datetimeFigureOut">
              <a:rPr lang="ru-RU" smtClean="0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FFF63-F6E3-4EC0-8E8F-20DF51DB07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9BA883-B164-402A-91EF-95AEB1E1A8A6}" type="datetimeFigureOut">
              <a:rPr lang="ru-RU" smtClean="0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F658E-0821-4E7E-AC79-DA26088A83C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36E32C-48D7-440E-83FD-638934AC5630}" type="datetimeFigureOut">
              <a:rPr lang="ru-RU" smtClean="0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A4501-474B-4DD6-86BC-AAD6036B2E1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562E8F7-EDF6-4771-B620-212553003ACF}" type="datetimeFigureOut">
              <a:rPr lang="ru-RU" smtClean="0"/>
              <a:pPr>
                <a:defRPr/>
              </a:pPr>
              <a:t>23.09.2019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4FC07F0C-2F47-44DD-8F35-5D75C51CAA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centerlado.ru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836712"/>
            <a:ext cx="7632526" cy="266429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atin typeface="Liberation Serif" pitchFamily="18" charset="0"/>
              </a:rPr>
              <a:t/>
            </a:r>
            <a:br>
              <a:rPr lang="ru-RU" b="1" dirty="0" smtClean="0">
                <a:latin typeface="Liberation Serif" pitchFamily="18" charset="0"/>
              </a:rPr>
            </a:br>
            <a:r>
              <a:rPr lang="ru-RU" b="1" dirty="0">
                <a:latin typeface="Liberation Serif" pitchFamily="18" charset="0"/>
              </a:rPr>
              <a:t/>
            </a:r>
            <a:br>
              <a:rPr lang="ru-RU" b="1" dirty="0">
                <a:latin typeface="Liberation Serif" pitchFamily="18" charset="0"/>
              </a:rPr>
            </a:br>
            <a:r>
              <a:rPr lang="ru-RU" b="1" dirty="0" smtClean="0">
                <a:latin typeface="Liberation Serif" pitchFamily="18" charset="0"/>
              </a:rPr>
              <a:t/>
            </a:r>
            <a:br>
              <a:rPr lang="ru-RU" b="1" dirty="0" smtClean="0">
                <a:latin typeface="Liberation Serif" pitchFamily="18" charset="0"/>
              </a:rPr>
            </a:br>
            <a:r>
              <a:rPr lang="ru-RU" sz="4400" b="1" dirty="0" smtClean="0">
                <a:latin typeface="Liberation Serif" pitchFamily="18" charset="0"/>
              </a:rPr>
              <a:t>Организация проведения Социально-психологического тестирования в 2019-2020 уч. году</a:t>
            </a:r>
            <a:endParaRPr lang="ru-RU" sz="4400" b="1" dirty="0">
              <a:latin typeface="Liberation Serif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653136"/>
            <a:ext cx="6768752" cy="1219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latin typeface="Liberation Serif" pitchFamily="18" charset="0"/>
              </a:rPr>
              <a:t>Региональный оператор СПТ ЕМ в Свердловской области - </a:t>
            </a:r>
            <a:r>
              <a:rPr lang="ru-RU" dirty="0" smtClean="0">
                <a:solidFill>
                  <a:srgbClr val="646B86"/>
                </a:solidFill>
                <a:latin typeface="Liberation Serif" pitchFamily="18" charset="0"/>
              </a:rPr>
              <a:t>ГБУ </a:t>
            </a:r>
            <a:r>
              <a:rPr lang="ru-RU" dirty="0">
                <a:solidFill>
                  <a:srgbClr val="646B86"/>
                </a:solidFill>
                <a:latin typeface="Liberation Serif" pitchFamily="18" charset="0"/>
              </a:rPr>
              <a:t>СО ЦППМСП «Ладо</a:t>
            </a:r>
            <a:r>
              <a:rPr lang="ru-RU" dirty="0" smtClean="0">
                <a:solidFill>
                  <a:srgbClr val="646B86"/>
                </a:solidFill>
                <a:latin typeface="Liberation Serif" pitchFamily="18" charset="0"/>
              </a:rPr>
              <a:t>»,</a:t>
            </a:r>
            <a:r>
              <a:rPr lang="ru-RU" dirty="0" smtClean="0">
                <a:latin typeface="Liberation Serif" pitchFamily="18" charset="0"/>
              </a:rPr>
              <a:t/>
            </a:r>
            <a:br>
              <a:rPr lang="ru-RU" dirty="0" smtClean="0">
                <a:latin typeface="Liberation Serif" pitchFamily="18" charset="0"/>
              </a:rPr>
            </a:br>
            <a:r>
              <a:rPr lang="ru-RU" dirty="0" smtClean="0">
                <a:latin typeface="Liberation Serif" pitchFamily="18" charset="0"/>
              </a:rPr>
              <a:t>согласно Приказу №145-И от 19 августа 2019 года</a:t>
            </a:r>
            <a:endParaRPr lang="ru-RU" dirty="0">
              <a:latin typeface="Liberation Serif" pitchFamily="18" charset="0"/>
            </a:endParaRPr>
          </a:p>
        </p:txBody>
      </p:sp>
      <p:pic>
        <p:nvPicPr>
          <p:cNvPr id="14339" name="Picture 2" descr="C:\Users\Руководитель отдела\Desktop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4941168"/>
            <a:ext cx="138112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81" y="188640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201622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3600" dirty="0" smtClean="0">
                <a:latin typeface="Liberation Serif" pitchFamily="18" charset="0"/>
              </a:rPr>
              <a:t/>
            </a:r>
            <a:br>
              <a:rPr lang="ru-RU" sz="3600" dirty="0" smtClean="0">
                <a:latin typeface="Liberation Serif" pitchFamily="18" charset="0"/>
              </a:rPr>
            </a:br>
            <a:r>
              <a:rPr lang="ru-RU" sz="28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Цель тестирования – </a:t>
            </a:r>
            <a:r>
              <a:rPr lang="ru-RU" sz="2700" spc="-150" dirty="0">
                <a:solidFill>
                  <a:schemeClr val="tx1"/>
                </a:solidFill>
                <a:latin typeface="Liberation Serif" pitchFamily="18" charset="0"/>
                <a:ea typeface="+mn-ea"/>
                <a:cs typeface="+mn-cs"/>
              </a:rPr>
              <a:t>выявления латентной и явной </a:t>
            </a:r>
            <a:r>
              <a:rPr lang="ru-RU" sz="2700" spc="-150" dirty="0" err="1">
                <a:solidFill>
                  <a:schemeClr val="tx1"/>
                </a:solidFill>
                <a:latin typeface="Liberation Serif" pitchFamily="18" charset="0"/>
                <a:ea typeface="+mn-ea"/>
                <a:cs typeface="+mn-cs"/>
              </a:rPr>
              <a:t>рискогенности</a:t>
            </a:r>
            <a:r>
              <a:rPr lang="ru-RU" sz="2700" spc="-150" dirty="0">
                <a:solidFill>
                  <a:schemeClr val="tx1"/>
                </a:solidFill>
                <a:latin typeface="Liberation Serif" pitchFamily="18" charset="0"/>
                <a:ea typeface="+mn-ea"/>
                <a:cs typeface="+mn-cs"/>
              </a:rPr>
              <a:t> социально-психологических условий, формирующих психологическую готовность к </a:t>
            </a:r>
            <a:r>
              <a:rPr lang="ru-RU" sz="2700" spc="-150" dirty="0" err="1">
                <a:solidFill>
                  <a:schemeClr val="tx1"/>
                </a:solidFill>
                <a:latin typeface="Liberation Serif" pitchFamily="18" charset="0"/>
                <a:ea typeface="+mn-ea"/>
                <a:cs typeface="+mn-cs"/>
              </a:rPr>
              <a:t>аддиктивному</a:t>
            </a:r>
            <a:r>
              <a:rPr lang="ru-RU" sz="2700" spc="-150" dirty="0">
                <a:solidFill>
                  <a:schemeClr val="tx1"/>
                </a:solidFill>
                <a:latin typeface="Liberation Serif" pitchFamily="18" charset="0"/>
                <a:ea typeface="+mn-ea"/>
                <a:cs typeface="+mn-cs"/>
              </a:rPr>
              <a:t> (зависимому) поведению у лиц подросткового и юношеского возраста.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3068961"/>
            <a:ext cx="7704856" cy="2376264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ru-RU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выявление существующих у юношей и девушек факторов, повышающих вероятность употребления наркотических и иных психотропных средств </a:t>
            </a:r>
          </a:p>
          <a:p>
            <a:pPr algn="just">
              <a:spcAft>
                <a:spcPts val="1200"/>
              </a:spcAft>
            </a:pPr>
            <a:r>
              <a:rPr lang="ru-RU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выявление факторов, препятствующих возникновению подобного рода зависимостей</a:t>
            </a:r>
          </a:p>
        </p:txBody>
      </p:sp>
    </p:spTree>
    <p:extLst>
      <p:ext uri="{BB962C8B-B14F-4D97-AF65-F5344CB8AC3E}">
        <p14:creationId xmlns:p14="http://schemas.microsoft.com/office/powerpoint/2010/main" val="3786333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Задачи</a:t>
            </a:r>
            <a:r>
              <a:rPr lang="ru-RU" sz="4800" dirty="0" smtClean="0"/>
              <a:t> </a:t>
            </a: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тестирования: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064896" cy="5400600"/>
          </a:xfrm>
        </p:spPr>
        <p:txBody>
          <a:bodyPr>
            <a:noAutofit/>
          </a:bodyPr>
          <a:lstStyle/>
          <a:p>
            <a:pPr algn="just">
              <a:spcAft>
                <a:spcPts val="1800"/>
              </a:spcAft>
            </a:pPr>
            <a:r>
              <a:rPr lang="ru-RU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Раннее выявление факторов риска формирующейся личности, определение возможных ресурсов развития</a:t>
            </a:r>
          </a:p>
          <a:p>
            <a:pPr algn="just">
              <a:spcAft>
                <a:spcPts val="1800"/>
              </a:spcAft>
            </a:pPr>
            <a:r>
              <a:rPr lang="ru-RU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оказание своевременной адресной помощи обучающимся (добровольно при индивидуальном обращении)</a:t>
            </a:r>
          </a:p>
          <a:p>
            <a:pPr algn="just">
              <a:spcAft>
                <a:spcPts val="1800"/>
              </a:spcAft>
            </a:pPr>
            <a:r>
              <a:rPr lang="ru-RU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Организация, корректировка профилактической работы в образовательных организациях с учетом имеющихся аналитических данных</a:t>
            </a:r>
          </a:p>
          <a:p>
            <a:pPr algn="just">
              <a:spcAft>
                <a:spcPts val="1800"/>
              </a:spcAft>
            </a:pPr>
            <a:r>
              <a:rPr lang="ru-RU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САМОЕ ВАЖНОЕ: изучение психологической устойчивости, поэтому нам важно мотивирование  учащихся на </a:t>
            </a:r>
            <a:r>
              <a:rPr lang="ru-RU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самоисследование</a:t>
            </a:r>
            <a:r>
              <a:rPr lang="ru-RU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. То есть, стремление понять себя: свои сильные стороны, а также качества, которые можно развивать и, как следствие, повышать самооценку и уверенность в своих силах!</a:t>
            </a:r>
          </a:p>
        </p:txBody>
      </p:sp>
    </p:spTree>
    <p:extLst>
      <p:ext uri="{BB962C8B-B14F-4D97-AF65-F5344CB8AC3E}">
        <p14:creationId xmlns:p14="http://schemas.microsoft.com/office/powerpoint/2010/main" val="1912638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758825"/>
          </a:xfrm>
        </p:spPr>
        <p:txBody>
          <a:bodyPr/>
          <a:lstStyle/>
          <a:p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ЕМ СПТ как единый измерительный инструмент 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40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3321050"/>
            <a:ext cx="8496300" cy="10620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100" b="1">
                <a:latin typeface="Liberation Serif"/>
              </a:rPr>
              <a:t>2. </a:t>
            </a:r>
            <a:r>
              <a:rPr lang="ru-RU" sz="2100">
                <a:latin typeface="Liberation Serif"/>
              </a:rPr>
              <a:t>Правообладателем «Единой методики социально – психологического тестирования» </a:t>
            </a:r>
          </a:p>
          <a:p>
            <a:pPr algn="ctr"/>
            <a:r>
              <a:rPr lang="ru-RU" sz="2100">
                <a:latin typeface="Liberation Serif"/>
              </a:rPr>
              <a:t>(ЕМ СПТ) является Министерство просвещения Российской Федерации.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1628775"/>
            <a:ext cx="8496300" cy="1384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100" b="1">
                <a:latin typeface="Liberation Serif"/>
              </a:rPr>
              <a:t>1. </a:t>
            </a:r>
            <a:r>
              <a:rPr lang="ru-RU" sz="2100">
                <a:latin typeface="Liberation Serif"/>
              </a:rPr>
              <a:t>«Единая методика социально – психологического тестирования» (ЕМ СПТ) разработана в соответствии с поручением Государственного антинаркотического комитета </a:t>
            </a:r>
          </a:p>
          <a:p>
            <a:pPr algn="ctr"/>
            <a:r>
              <a:rPr lang="ru-RU" sz="2100">
                <a:latin typeface="Liberation Serif"/>
              </a:rPr>
              <a:t>(протокол от 11 декабря 2017 г. № 35)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4705350"/>
            <a:ext cx="8496300" cy="1385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100" b="1">
                <a:latin typeface="Liberation Serif"/>
              </a:rPr>
              <a:t>3. </a:t>
            </a:r>
            <a:r>
              <a:rPr lang="ru-RU" sz="2100">
                <a:latin typeface="Liberation Serif"/>
              </a:rPr>
              <a:t>«Единая методика социально – психологического тестирования» (ЕМ СПТ)</a:t>
            </a:r>
          </a:p>
          <a:p>
            <a:pPr algn="ctr"/>
            <a:r>
              <a:rPr lang="ru-RU" sz="2100">
                <a:latin typeface="Liberation Serif"/>
              </a:rPr>
              <a:t>с 2019 года является обязательной для использования </a:t>
            </a:r>
          </a:p>
          <a:p>
            <a:pPr algn="ctr"/>
            <a:r>
              <a:rPr lang="ru-RU" sz="2100">
                <a:latin typeface="Liberation Serif"/>
              </a:rPr>
              <a:t>в образовательных организациях всех субъектов Российской Федерации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6"/>
          <p:cNvSpPr>
            <a:spLocks noGrp="1"/>
          </p:cNvSpPr>
          <p:nvPr>
            <p:ph type="title"/>
          </p:nvPr>
        </p:nvSpPr>
        <p:spPr>
          <a:xfrm>
            <a:off x="179388" y="228600"/>
            <a:ext cx="8785225" cy="758825"/>
          </a:xfrm>
        </p:spPr>
        <p:txBody>
          <a:bodyPr/>
          <a:lstStyle/>
          <a:p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Единый стандарт проведения единой методики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0825" y="3557588"/>
            <a:ext cx="4249738" cy="43021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Единое содержание методики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87888" y="1612900"/>
            <a:ext cx="4033837" cy="768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Единообразие субшкал и шкал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0825" y="1612900"/>
            <a:ext cx="4252913" cy="8302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400" dirty="0">
                <a:latin typeface="Liberation Serif" pitchFamily="18" charset="0"/>
                <a:cs typeface="Times New Roman" panose="02020603050405020304" pitchFamily="18" charset="0"/>
              </a:rPr>
              <a:t>Единый порядок проведения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0825" y="2587625"/>
            <a:ext cx="4252913" cy="7699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Единые инструкции</a:t>
            </a:r>
            <a:endParaRPr lang="en-US" sz="2200" dirty="0">
              <a:latin typeface="Liberation Serif" pitchFamily="18" charset="0"/>
              <a:cs typeface="Times New Roman" panose="02020603050405020304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200" dirty="0">
              <a:latin typeface="Liberation Serif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695825" y="2586038"/>
            <a:ext cx="4032250" cy="768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Единые требования к обработке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695825" y="3541713"/>
            <a:ext cx="4032250" cy="44608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Единые формы отчетности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50825" y="4221163"/>
            <a:ext cx="8497888" cy="11080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Органы исполнительной власти субъектов Российской Федерации, ответственные за реализацию государственной политики в сфере образования несут ответственность за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50825" y="5491163"/>
            <a:ext cx="8497888" cy="7699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аутентичность используемой методики оригиналу,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соответствие стандарту и порядку проведения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7038" y="404664"/>
            <a:ext cx="8229600" cy="76348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Назначение и область применения ЕМ СПТ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7038" y="1700213"/>
            <a:ext cx="8405812" cy="1447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Осуществляет оценку вероятности вовлечения в зависимое поведение( а также развитие других деструктивных форм поведения) на основе </a:t>
            </a:r>
            <a:r>
              <a:rPr lang="ru-RU" sz="2200" b="1" dirty="0">
                <a:latin typeface="Liberation Serif" pitchFamily="18" charset="0"/>
                <a:cs typeface="Times New Roman" panose="02020603050405020304" pitchFamily="18" charset="0"/>
              </a:rPr>
              <a:t>соотношения факторов риска (ФР) и факторов защиты (ФЗ)</a:t>
            </a: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, воздействующих на обследуемых.</a:t>
            </a:r>
          </a:p>
        </p:txBody>
      </p:sp>
      <p:sp>
        <p:nvSpPr>
          <p:cNvPr id="23555" name="Прямоугольник 19"/>
          <p:cNvSpPr>
            <a:spLocks noChangeArrowheads="1"/>
          </p:cNvSpPr>
          <p:nvPr/>
        </p:nvSpPr>
        <p:spPr bwMode="auto">
          <a:xfrm>
            <a:off x="427038" y="2916238"/>
            <a:ext cx="84058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 b="1" dirty="0">
              <a:solidFill>
                <a:srgbClr val="FF0000"/>
              </a:solidFill>
              <a:latin typeface="Liberation Serif"/>
            </a:endParaRPr>
          </a:p>
          <a:p>
            <a:pPr algn="ctr"/>
            <a:r>
              <a:rPr lang="ru-RU" sz="2000" b="1" dirty="0">
                <a:latin typeface="Liberation Serif"/>
              </a:rPr>
              <a:t>не может быть использована для формулировки заключения о наркотической или иной зависимости респондента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27038" y="4222750"/>
            <a:ext cx="8405812" cy="7683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Выявляет </a:t>
            </a:r>
            <a:r>
              <a:rPr lang="ru-RU" sz="2200" b="1" dirty="0">
                <a:latin typeface="Liberation Serif" pitchFamily="18" charset="0"/>
                <a:cs typeface="Times New Roman" panose="02020603050405020304" pitchFamily="18" charset="0"/>
              </a:rPr>
              <a:t>повышенную и незначительную вероятность </a:t>
            </a:r>
            <a:r>
              <a:rPr lang="ru-RU" sz="2200" dirty="0">
                <a:latin typeface="Liberation Serif" pitchFamily="18" charset="0"/>
                <a:cs typeface="Times New Roman" panose="02020603050405020304" pitchFamily="18" charset="0"/>
              </a:rPr>
              <a:t>вовлечения в зависимое поведение.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27038" y="5300663"/>
            <a:ext cx="8405812" cy="76993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sz="2200">
                <a:latin typeface="Liberation Serif"/>
              </a:rPr>
              <a:t>ЕМ СПТ применяется для тестирования лиц подросткового и юношеского возраста старше 13 лет. </a:t>
            </a:r>
            <a:endParaRPr lang="ru-RU" sz="2200">
              <a:latin typeface="Liberation Serif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4356" y="4005064"/>
            <a:ext cx="8536952" cy="21698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700" b="1" dirty="0">
                <a:ln>
                  <a:solidFill>
                    <a:srgbClr val="8C7B70">
                      <a:lumMod val="75000"/>
                    </a:srgb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К использованию в консультационной, коррекционной и профилактической работе допускаются </a:t>
            </a:r>
            <a:r>
              <a:rPr lang="ru-RU" sz="2700" b="1" u="sng" dirty="0">
                <a:ln>
                  <a:solidFill>
                    <a:srgbClr val="8C7B70">
                      <a:lumMod val="75000"/>
                    </a:srgb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специалисты</a:t>
            </a:r>
            <a:r>
              <a:rPr lang="ru-RU" sz="2700" b="1" dirty="0">
                <a:ln>
                  <a:solidFill>
                    <a:srgbClr val="8C7B70">
                      <a:lumMod val="75000"/>
                    </a:srgb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, имеющие </a:t>
            </a:r>
            <a:r>
              <a:rPr lang="ru-RU" sz="2700" b="1" u="sng" dirty="0">
                <a:ln>
                  <a:solidFill>
                    <a:srgbClr val="8C7B70">
                      <a:lumMod val="75000"/>
                    </a:srgb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высшее психологическое </a:t>
            </a:r>
            <a:r>
              <a:rPr lang="ru-RU" sz="2700" b="1" dirty="0">
                <a:ln>
                  <a:solidFill>
                    <a:srgbClr val="8C7B70">
                      <a:lumMod val="75000"/>
                    </a:srgbClr>
                  </a:solidFill>
                </a:ln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образование, прошедшие повышение квалификации по применению ЕМ СПТ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4963" y="1216025"/>
            <a:ext cx="8537575" cy="70643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1.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Основа выводов - соотношение факторов риска (ФР) </a:t>
            </a:r>
            <a:br>
              <a:rPr lang="ru-RU" sz="20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и факторов защиты (ФЗ)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34963" y="2060575"/>
            <a:ext cx="8537575" cy="708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2.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Переход от оценки обучающихся («группы риска») к оценке рискогенности социально-психологических условий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4488" y="2924175"/>
            <a:ext cx="8537575" cy="70802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chemeClr val="accent4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3. </a:t>
            </a:r>
            <a:r>
              <a:rPr lang="ru-RU" sz="2000">
                <a:solidFill>
                  <a:srgbClr val="000000"/>
                </a:solidFill>
                <a:latin typeface="Times New Roman" pitchFamily="18" charset="0"/>
              </a:rPr>
              <a:t>Разделение обратной связи и профессиональной интерпретации результатов</a:t>
            </a:r>
          </a:p>
        </p:txBody>
      </p:sp>
      <p:sp>
        <p:nvSpPr>
          <p:cNvPr id="25605" name="TextBox 11"/>
          <p:cNvSpPr txBox="1">
            <a:spLocks noChangeArrowheads="1"/>
          </p:cNvSpPr>
          <p:nvPr/>
        </p:nvSpPr>
        <p:spPr bwMode="auto">
          <a:xfrm>
            <a:off x="482600" y="283755"/>
            <a:ext cx="791845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  <a:cs typeface="+mn-cs"/>
              </a:rPr>
              <a:t>Особенности ЕМ СПТ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2248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Факторы риска</a:t>
            </a: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spc="-150" dirty="0">
                <a:solidFill>
                  <a:schemeClr val="bg1">
                    <a:lumMod val="50000"/>
                  </a:schemeClr>
                </a:solidFill>
                <a:latin typeface="Liberation Serif" pitchFamily="18" charset="0"/>
                <a:ea typeface="+mn-ea"/>
                <a:cs typeface="+mn-cs"/>
              </a:rPr>
              <a:t>— социально-психологические условия, повышающие угрозу вовлечения в зависимое поведение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455738"/>
            <a:ext cx="8785225" cy="478155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Качества и условия, регулирующие взаимоотношения личности и социума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Потребность в одобрении – это желание получать позитивный отклик в ответ на свое поведение. В гипертрофированном виде переходит в неразборчивое стремление угождать и нравиться всем подряд, лгать, создавать о себе преувеличенно хорошее мнение с целью быть принятым (понравиться).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Подверженность влиянию группы - повышенная восприимчивость воздействию группы или ее членов, приводящая к подчинению группе, готовности изменить свое поведение и установки.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Принятие </a:t>
            </a: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аддиктивных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установок социума – согласие, убежденность в приемлемости для себя отрицательных примеров поведения, распространенных в маргинальной части общества. В частности, оправдание своих социально неодобряемых поступков идеализированными и героизированными примерами поведения, достойного порицания.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Наркопотребление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в социальном окружении - распространенность </a:t>
            </a: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наркопотребляющих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среди знакомых и близких, создающая опасность приобщения к наркотикам и формирования </a:t>
            </a: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референтной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группы из </a:t>
            </a: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наркопотребляющих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8785225" cy="10808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Факторы риска </a:t>
            </a:r>
            <a:r>
              <a:rPr lang="ru-RU" sz="2400" spc="-150" dirty="0">
                <a:solidFill>
                  <a:schemeClr val="bg1">
                    <a:lumMod val="50000"/>
                  </a:schemeClr>
                </a:solidFill>
                <a:latin typeface="Liberation Serif" pitchFamily="18" charset="0"/>
                <a:ea typeface="+mn-ea"/>
                <a:cs typeface="+mn-cs"/>
              </a:rPr>
              <a:t>— социально-психологические условия, повышающие угрозу вовлечения в зависимое поведение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455738"/>
            <a:ext cx="8785225" cy="4781550"/>
          </a:xfrm>
        </p:spPr>
        <p:txBody>
          <a:bodyPr>
            <a:no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Качества, влияющие на индивидуальные особенности поведения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Склонность к риску(опасности)- предпочтение действий и ситуаций, выбор вариантов альтернатив, сопряженных с большой вероятностью потери.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Импульсивность - устойчивая склонность действовать по первому побуждению, под влиянием внешних обстоятельств или эмоций.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Тревожность - предрасположенность воспринимать достаточно широкий спектр ситуаций как угрожающие, приводящая к плохому настроению, мрачным предчувствиям, беспокойству.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Фрустрация (от лат. «</a:t>
            </a: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frustration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» – обман, расстройство, разрушение планов) – психическое состояние переживания неудачи, обусловленное невозможностью реализации намерений и удовлетворения потребностей, возникающее при наличии реальных или мнимых непреодолимых препятствий на пути к некоей цели.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85225" cy="863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Факторы защиты </a:t>
            </a:r>
            <a:r>
              <a:rPr lang="ru-RU" sz="2400" spc="-150" dirty="0">
                <a:solidFill>
                  <a:schemeClr val="bg1">
                    <a:lumMod val="50000"/>
                  </a:schemeClr>
                </a:solidFill>
                <a:latin typeface="Liberation Serif" pitchFamily="18" charset="0"/>
                <a:ea typeface="+mn-ea"/>
                <a:cs typeface="+mn-cs"/>
              </a:rPr>
              <a:t>— обстоятельства, повышающие социально-психологическую устойчивость к воздействию факторов риска.</a:t>
            </a:r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>
          <a:xfrm>
            <a:off x="179388" y="1455738"/>
            <a:ext cx="8785225" cy="4781550"/>
          </a:xfrm>
        </p:spPr>
        <p:txBody>
          <a:bodyPr>
            <a:normAutofit/>
          </a:bodyPr>
          <a:lstStyle/>
          <a:p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Принятие родителями–оценочное поведение родителей, формирующее ощущение нужности и </a:t>
            </a: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любимости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у ребенка.</a:t>
            </a:r>
          </a:p>
          <a:p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Принятие одноклассниками - оценочное поведение сверстников, формирующее у учащегося чувство принадлежности к группе и причастности.</a:t>
            </a:r>
          </a:p>
          <a:p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Социальная активность–активная жизненная позиция, выражающаяся в стремлении влиять на свою жизнь и окружающие условия.</a:t>
            </a:r>
          </a:p>
          <a:p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Самоконтроль поведения – сознательная активность по управлению своими поступками, в соответствии с убеждениями и принципами.</a:t>
            </a:r>
          </a:p>
          <a:p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Самоэффективность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(</a:t>
            </a:r>
            <a:r>
              <a:rPr lang="ru-RU" sz="2000" spc="-150" dirty="0" err="1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self-efficacy</a:t>
            </a:r>
            <a:r>
              <a:rPr lang="ru-RU" sz="2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) – уверенность в своих силах достигать поставленные цели, даже если это потребует больших физических и эмоциональных затрат. Термин введен А. Бандурой и представляет собой один из центральных компонентов его социально-когнитивной теории.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Тестирование по ЕМ</a:t>
            </a: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363272" cy="5073427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1200"/>
              </a:spcAft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1 </a:t>
            </a:r>
            <a:r>
              <a:rPr lang="ru-RU" sz="235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Конфиденциально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, но не анонимно. Данные участников тестирования доступны исключительно работнику психологической службы образовательной организации, родителям или иным законным представителям обучающегося и самим респондентам Каждому участнику присваивается код. Соотнести код и ФИО учащегося может только психолог, проводящий тестирование, подписавший документ о неразглашении информации.</a:t>
            </a:r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2. Психолог, имеющий доступ к этим данным, несёт </a:t>
            </a:r>
            <a:r>
              <a:rPr lang="ru-RU" sz="235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ответственность за соблюдение конфиденциальности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в соответствии с действующим законодательством (административную и уголовную).</a:t>
            </a:r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3. Психолог </a:t>
            </a:r>
            <a:r>
              <a:rPr lang="ru-RU" sz="235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организует работу по итогам тестирования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 личному запросу обучающегося, его родителей(законных представителей)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6"/>
          <p:cNvSpPr>
            <a:spLocks noGrp="1"/>
          </p:cNvSpPr>
          <p:nvPr>
            <p:ph type="title"/>
          </p:nvPr>
        </p:nvSpPr>
        <p:spPr>
          <a:xfrm>
            <a:off x="1912638" y="115888"/>
            <a:ext cx="6985300" cy="814387"/>
          </a:xfrm>
        </p:spPr>
        <p:txBody>
          <a:bodyPr/>
          <a:lstStyle/>
          <a:p>
            <a:r>
              <a:rPr lang="ru-RU" sz="2700" b="1" dirty="0" smtClean="0">
                <a:solidFill>
                  <a:schemeClr val="accent1"/>
                </a:solidFill>
                <a:latin typeface="Liberation Serif"/>
                <a:cs typeface="Times New Roman" pitchFamily="18" charset="0"/>
              </a:rPr>
              <a:t>                 </a:t>
            </a:r>
            <a:br>
              <a:rPr lang="ru-RU" sz="2700" b="1" dirty="0" smtClean="0">
                <a:solidFill>
                  <a:schemeClr val="accent1"/>
                </a:solidFill>
                <a:latin typeface="Liberation Serif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accent1"/>
                </a:solidFill>
                <a:latin typeface="Liberation Serif"/>
                <a:cs typeface="Times New Roman" pitchFamily="18" charset="0"/>
              </a:rPr>
              <a:t> Основные вызовы и риски современности</a:t>
            </a:r>
            <a:endParaRPr lang="ru-RU" sz="2400" b="1" dirty="0" smtClean="0">
              <a:solidFill>
                <a:schemeClr val="bg1"/>
              </a:solidFill>
              <a:latin typeface="Liberation Serif"/>
              <a:cs typeface="Times New Roman" pitchFamily="18" charset="0"/>
            </a:endParaRPr>
          </a:p>
        </p:txBody>
      </p:sp>
      <p:grpSp>
        <p:nvGrpSpPr>
          <p:cNvPr id="15362" name="Группа 8"/>
          <p:cNvGrpSpPr>
            <a:grpSpLocks/>
          </p:cNvGrpSpPr>
          <p:nvPr/>
        </p:nvGrpSpPr>
        <p:grpSpPr bwMode="auto">
          <a:xfrm>
            <a:off x="2339975" y="4616450"/>
            <a:ext cx="4929188" cy="1181100"/>
            <a:chOff x="2537551" y="3656594"/>
            <a:chExt cx="4104934" cy="1645669"/>
          </a:xfrm>
        </p:grpSpPr>
        <p:sp>
          <p:nvSpPr>
            <p:cNvPr id="23" name="Блок-схема: альтернативный процесс 22"/>
            <p:cNvSpPr/>
            <p:nvPr/>
          </p:nvSpPr>
          <p:spPr>
            <a:xfrm>
              <a:off x="2537551" y="3656594"/>
              <a:ext cx="4104934" cy="1645669"/>
            </a:xfrm>
            <a:prstGeom prst="flowChartAlternateProcess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Блок-схема: альтернативный процесс 4"/>
            <p:cNvSpPr/>
            <p:nvPr/>
          </p:nvSpPr>
          <p:spPr>
            <a:xfrm>
              <a:off x="2548127" y="3736223"/>
              <a:ext cx="3944967" cy="14864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716" tIns="15716" rIns="15716" bIns="15716" spcCol="1270" anchor="ctr"/>
            <a:lstStyle/>
            <a:p>
              <a:pPr algn="ctr" defTabSz="1100138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1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ДЕТСТВО</a:t>
              </a:r>
            </a:p>
          </p:txBody>
        </p:sp>
      </p:grpSp>
      <p:sp>
        <p:nvSpPr>
          <p:cNvPr id="10" name="Стрелка влево 9"/>
          <p:cNvSpPr/>
          <p:nvPr/>
        </p:nvSpPr>
        <p:spPr>
          <a:xfrm rot="12954606">
            <a:off x="2373607" y="3944215"/>
            <a:ext cx="1582778" cy="50317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" name="Стрелка влево 12"/>
          <p:cNvSpPr/>
          <p:nvPr/>
        </p:nvSpPr>
        <p:spPr>
          <a:xfrm rot="16200000">
            <a:off x="3643170" y="3194313"/>
            <a:ext cx="1889997" cy="50317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369" name="Группа 13"/>
          <p:cNvGrpSpPr>
            <a:grpSpLocks/>
          </p:cNvGrpSpPr>
          <p:nvPr/>
        </p:nvGrpSpPr>
        <p:grpSpPr bwMode="auto">
          <a:xfrm>
            <a:off x="2799707" y="1693863"/>
            <a:ext cx="3535362" cy="1303337"/>
            <a:chOff x="2456824" y="100916"/>
            <a:chExt cx="3689988" cy="1789052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2456824" y="100916"/>
              <a:ext cx="3689988" cy="178905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кругленный прямоугольник 10"/>
            <p:cNvSpPr/>
            <p:nvPr/>
          </p:nvSpPr>
          <p:spPr>
            <a:xfrm>
              <a:off x="2509846" y="153215"/>
              <a:ext cx="3583944" cy="16844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7149" tIns="47149" rIns="47149" bIns="47149" spcCol="1270" anchor="ctr"/>
            <a:lstStyle/>
            <a:p>
              <a:pPr algn="ctr" defTabSz="1100138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5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endParaRPr>
            </a:p>
          </p:txBody>
        </p:sp>
      </p:grpSp>
      <p:sp>
        <p:nvSpPr>
          <p:cNvPr id="15" name="Стрелка влево 14"/>
          <p:cNvSpPr/>
          <p:nvPr/>
        </p:nvSpPr>
        <p:spPr>
          <a:xfrm rot="19242081">
            <a:off x="5352525" y="3978351"/>
            <a:ext cx="1444350" cy="503171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5373" name="Группа 15"/>
          <p:cNvGrpSpPr>
            <a:grpSpLocks/>
          </p:cNvGrpSpPr>
          <p:nvPr/>
        </p:nvGrpSpPr>
        <p:grpSpPr bwMode="auto">
          <a:xfrm>
            <a:off x="4949825" y="2922588"/>
            <a:ext cx="2905125" cy="1341437"/>
            <a:chOff x="5263950" y="1555235"/>
            <a:chExt cx="3473423" cy="1789052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5263950" y="1555235"/>
              <a:ext cx="3473423" cy="178905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13"/>
            <p:cNvSpPr/>
            <p:nvPr/>
          </p:nvSpPr>
          <p:spPr>
            <a:xfrm>
              <a:off x="5317095" y="1608165"/>
              <a:ext cx="3367132" cy="1683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7149" tIns="47149" rIns="47149" bIns="47149" spcCol="1270" anchor="ctr"/>
            <a:lstStyle/>
            <a:p>
              <a:pPr algn="ctr" defTabSz="1100138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altLang="ru-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Вызовы и риски связанные </a:t>
              </a:r>
              <a:r>
                <a:rPr lang="en-US" altLang="ru-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c </a:t>
              </a:r>
              <a:r>
                <a:rPr lang="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проблемой обучения, воспитания  </a:t>
              </a:r>
              <a:r>
                <a:rPr lang="ru-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и </a:t>
              </a:r>
              <a:r>
                <a:rPr lang="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развития </a:t>
              </a:r>
              <a:r>
                <a:rPr lang="ru-RU" altLang="ru-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детей </a:t>
              </a:r>
            </a:p>
          </p:txBody>
        </p:sp>
      </p:grpSp>
      <p:grpSp>
        <p:nvGrpSpPr>
          <p:cNvPr id="15374" name="Группа 11"/>
          <p:cNvGrpSpPr>
            <a:grpSpLocks/>
          </p:cNvGrpSpPr>
          <p:nvPr/>
        </p:nvGrpSpPr>
        <p:grpSpPr bwMode="auto">
          <a:xfrm>
            <a:off x="1289050" y="2922588"/>
            <a:ext cx="2851150" cy="1341437"/>
            <a:chOff x="-18794" y="1555220"/>
            <a:chExt cx="3473423" cy="1789052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-18794" y="1555220"/>
              <a:ext cx="3473423" cy="1789052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Скругленный прямоугольник 7"/>
            <p:cNvSpPr/>
            <p:nvPr/>
          </p:nvSpPr>
          <p:spPr>
            <a:xfrm>
              <a:off x="33424" y="1608150"/>
              <a:ext cx="3368988" cy="16831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7149" tIns="47149" rIns="47149" bIns="47149" spcCol="1270" anchor="ctr"/>
            <a:lstStyle/>
            <a:p>
              <a:pPr algn="ctr" defTabSz="1100138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Вызовы и риски, связанные с изменением ребенка в </a:t>
              </a:r>
              <a:r>
                <a:rPr lang="ru-RU" altLang="ru-RU" sz="1725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iberation Serif" pitchFamily="18" charset="0"/>
                  <a:cs typeface="Times New Roman" pitchFamily="18" charset="0"/>
                </a:rPr>
                <a:t>меняющемся мире</a:t>
              </a:r>
              <a:endParaRPr lang="ru-RU" sz="1725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3282166" y="1895475"/>
            <a:ext cx="242726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Вызовы и риски </a:t>
            </a:r>
            <a:endParaRPr lang="en-US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cs typeface="Times New Roman" pitchFamily="18" charset="0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" sz="21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itchFamily="18" charset="0"/>
                <a:cs typeface="Times New Roman" pitchFamily="18" charset="0"/>
              </a:rPr>
              <a:t>социальной среды</a:t>
            </a:r>
            <a:endParaRPr lang="ru-RU" sz="21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itchFamily="18" charset="0"/>
              <a:cs typeface="Times New Roman" pitchFamily="18" charset="0"/>
            </a:endParaRPr>
          </a:p>
        </p:txBody>
      </p:sp>
      <p:pic>
        <p:nvPicPr>
          <p:cNvPr id="25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7664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3. Педагоги, администрация образовательного учреждения </a:t>
            </a:r>
            <a:r>
              <a:rPr lang="ru-RU" sz="235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НЕ будут иметь доступ индивидуальным данным.</a:t>
            </a:r>
            <a:r>
              <a:rPr lang="ru-RU" sz="2350" dirty="0" smtClean="0"/>
              <a:t>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Т.е. никто из них не узнает какие результаты получил тот или иной ученик, таким образом,</a:t>
            </a:r>
            <a:r>
              <a:rPr lang="ru-RU" sz="2350" dirty="0" smtClean="0"/>
              <a:t> </a:t>
            </a:r>
            <a:r>
              <a:rPr lang="ru-RU" sz="235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никакие результаты не могут повлиять на учебную деятельность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;</a:t>
            </a:r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4. Образовательной организации и вышестоящим ведомствам </a:t>
            </a:r>
            <a:r>
              <a:rPr lang="ru-RU" sz="235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результаты будут представлены в виде аналитической справки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(сколько человек прошло, процент от общего числа с высокими факторами риска, основные тенденции рисков в учреждении, направления  профилактической работы); </a:t>
            </a:r>
          </a:p>
          <a:p>
            <a:pPr marL="0" indent="0">
              <a:buNone/>
            </a:pPr>
            <a:endParaRPr lang="ru-RU" sz="2350" spc="-150" dirty="0"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5431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/>
          <a:lstStyle/>
          <a:p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Как проходит тестирование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529408"/>
            <a:ext cx="7776864" cy="532859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заполнение анкеты из 110 или 140 утверждений, на все из которых необходимо ответить (для учеников 7-9 классов методика содержит 110 утверждений, для учеников 10-11 классов, а также студентов колледжей и 1-2 курсов высших учебных заведений 140 утверждений)</a:t>
            </a:r>
          </a:p>
          <a:p>
            <a:pPr algn="just">
              <a:spcAft>
                <a:spcPts val="12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максимальная продолжительность проведения диагностики составляет 2 астрономических часа</a:t>
            </a:r>
          </a:p>
          <a:p>
            <a:pPr algn="just">
              <a:spcAft>
                <a:spcPts val="12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при проведении тестирования в качестве наблюдателей допускается присутствие родителей учеников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196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Правила нахождения на тестировании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412776"/>
            <a:ext cx="7704856" cy="4968552"/>
          </a:xfrm>
        </p:spPr>
        <p:txBody>
          <a:bodyPr>
            <a:normAutofit/>
          </a:bodyPr>
          <a:lstStyle/>
          <a:p>
            <a:pPr algn="just">
              <a:spcAft>
                <a:spcPts val="1200"/>
              </a:spcAft>
              <a:buNone/>
            </a:pPr>
            <a:r>
              <a:rPr lang="ru-RU" dirty="0" smtClean="0"/>
              <a:t>   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Наблюдающие за процедурой родители или иные законные представители учащихся обязаны выполнять следующие правила поведения:</a:t>
            </a:r>
          </a:p>
          <a:p>
            <a:pPr algn="just">
              <a:spcAft>
                <a:spcPts val="12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быть </a:t>
            </a: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«незаметными»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: вести себя тихо, не отвлекать учащихся, не задавать им вопросов, не подсказывать</a:t>
            </a:r>
          </a:p>
          <a:p>
            <a:pPr algn="just">
              <a:spcAft>
                <a:spcPts val="12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поддерживать обстановку </a:t>
            </a: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честности и открытости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: не смотреть на то, как респонденты отвечают на задания теста</a:t>
            </a:r>
          </a:p>
          <a:p>
            <a:pPr algn="just">
              <a:spcAft>
                <a:spcPts val="12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рекомендуется </a:t>
            </a: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наблюдать со стороны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, ходить по помещению где проходит тестирование является нежелательным</a:t>
            </a:r>
          </a:p>
        </p:txBody>
      </p:sp>
    </p:spTree>
    <p:extLst>
      <p:ext uri="{BB962C8B-B14F-4D97-AF65-F5344CB8AC3E}">
        <p14:creationId xmlns:p14="http://schemas.microsoft.com/office/powerpoint/2010/main" val="4676564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07504"/>
          </a:xfrm>
        </p:spPr>
        <p:txBody>
          <a:bodyPr/>
          <a:lstStyle/>
          <a:p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Что получит </a:t>
            </a:r>
            <a:r>
              <a:rPr lang="ru-RU" sz="2500" b="1" dirty="0" smtClean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обучающийся?</a:t>
            </a:r>
            <a:endParaRPr lang="ru-RU" sz="2500" b="1" dirty="0">
              <a:solidFill>
                <a:srgbClr val="D34817"/>
              </a:solidFill>
              <a:latin typeface="Liberation Serif" pitchFamily="18" charset="0"/>
              <a:ea typeface="+mn-ea"/>
              <a:cs typeface="+mn-cs"/>
            </a:endParaRPr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18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Краткую характеристику </a:t>
            </a:r>
            <a:r>
              <a:rPr lang="ru-RU" sz="2350" b="1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актуального уровня развития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психологической устойчивости</a:t>
            </a:r>
          </a:p>
          <a:p>
            <a:pPr algn="just">
              <a:spcAft>
                <a:spcPts val="18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краткий совет в каком направлении можно </a:t>
            </a:r>
            <a:r>
              <a:rPr lang="ru-RU" sz="2350" b="1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развивать свою психологическую устойчивость</a:t>
            </a:r>
          </a:p>
          <a:p>
            <a:pPr algn="just">
              <a:spcAft>
                <a:spcPts val="1800"/>
              </a:spcAft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возможность индивидуального обращения для получения </a:t>
            </a:r>
            <a:r>
              <a:rPr lang="ru-RU" sz="2350" b="1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более подробных результатов тестирования</a:t>
            </a:r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92500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9553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Что могут получить родители (законные представители)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1800"/>
              </a:spcAft>
              <a:buNone/>
            </a:pPr>
            <a:r>
              <a:rPr lang="ru-RU" sz="2350" spc="-150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При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желании родителей узнать результаты своего ребёнка они </a:t>
            </a: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могут обратиться к психологу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, проводившему тестирование. В этом случае они получат характеристику, отражающую уровень развития психологической устойчивости их ребёнка с указанием факторов риска которым в большей степени он может быть подвержен и уровня развития свойственных ему факторов защиты.  Также они могут на основании этих результатов получить рекомендации по повышению психологической устойчивости. </a:t>
            </a:r>
          </a:p>
        </p:txBody>
      </p:sp>
    </p:spTree>
    <p:extLst>
      <p:ext uri="{BB962C8B-B14F-4D97-AF65-F5344CB8AC3E}">
        <p14:creationId xmlns:p14="http://schemas.microsoft.com/office/powerpoint/2010/main" val="31467836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497363"/>
          </a:xfrm>
        </p:spPr>
        <p:txBody>
          <a:bodyPr/>
          <a:lstStyle/>
          <a:p>
            <a:pPr marL="0" indent="0" algn="ctr">
              <a:spcAft>
                <a:spcPts val="1800"/>
              </a:spcAft>
              <a:buNone/>
            </a:pPr>
            <a:r>
              <a:rPr lang="ru-RU" sz="25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Полученные результаты отражают тенденции развития личности обучающегося в данный период времени, позволяют</a:t>
            </a:r>
            <a:r>
              <a:rPr lang="ru-RU" sz="2800" b="1" spc="-15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своевременно увидеть возможные риски</a:t>
            </a:r>
            <a:r>
              <a:rPr lang="ru-RU" sz="2500" b="1" dirty="0" smtClean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!!!</a:t>
            </a:r>
            <a:endParaRPr lang="ru-RU" sz="2500" b="1" dirty="0">
              <a:solidFill>
                <a:srgbClr val="D34817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Liberation Serif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3292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534400" cy="10081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Почему не поговорить с каждым индивидуально?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Тестирование позволяет получить обобщённые результаты для предоставления их в органы исполнительной власти;</a:t>
            </a:r>
          </a:p>
          <a:p>
            <a:pPr marL="514350" indent="-514350">
              <a:buAutoNum type="arabicPeriod"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Для диагностики отводятся небольшие сроки за которые невозможно побеседовать со всеми обучающимися;</a:t>
            </a:r>
          </a:p>
          <a:p>
            <a:pPr marL="514350" indent="-514350">
              <a:buAutoNum type="arabicPeriod"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Тестирование позволяет получить более надёжные и точные результаты.</a:t>
            </a:r>
          </a:p>
        </p:txBody>
      </p:sp>
    </p:spTree>
    <p:extLst>
      <p:ext uri="{BB962C8B-B14F-4D97-AF65-F5344CB8AC3E}">
        <p14:creationId xmlns:p14="http://schemas.microsoft.com/office/powerpoint/2010/main" val="3231677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3"/>
          <p:cNvSpPr>
            <a:spLocks noGrp="1"/>
          </p:cNvSpPr>
          <p:nvPr>
            <p:ph type="ctrTitle"/>
          </p:nvPr>
        </p:nvSpPr>
        <p:spPr>
          <a:xfrm>
            <a:off x="107950" y="115888"/>
            <a:ext cx="8856663" cy="2089150"/>
          </a:xfrm>
        </p:spPr>
        <p:txBody>
          <a:bodyPr/>
          <a:lstStyle/>
          <a:p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Алгоритм проведения Единой методики социально-психологического тестирования в образовательной организации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850" y="2852738"/>
            <a:ext cx="8528050" cy="34893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 целью осуществления единого стандарта проведения методики социально-психологического тестирования </a:t>
            </a: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руководитель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образовательной организации, проводящей тестирование: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792162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1.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504238" cy="45720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Издает приказ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 проведении тестирования (с назначением ответственного; сроков проведения согласно Министерства образования и молодёжной политики Свердловской области от 19.08.2019 №145-И «О проведении социально-психологического тестирования обучающихся в муниципальных общеобразовательных и в государственных профессиональных образовательных организациях Свердловской области, направленного на ранее выявление незаконного потребления наркотических средств и психотропных веществ с использованием единой методики»).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792162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2.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504238" cy="45720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Создает комиссию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, обеспечивающую организационно-техническое сопровождение тестирования (далее - Комиссия), и утверждает ее состав из числа работников образовательной организации (Приложение 1). В состав Комиссии в обязательном порядке включаются: руководитель образовательной организации, технический специалист (системный администратор), обеспечивающий бесперебойный доступ к ресурсу, на котором размещена методика, и педагог-психолог образовательной организации. При необходимости состав Комиссии может быть расширен.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3375"/>
            <a:ext cx="7200925" cy="935385"/>
          </a:xfrm>
        </p:spPr>
        <p:txBody>
          <a:bodyPr>
            <a:no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" sz="2500" b="1" dirty="0" smtClean="0">
                <a:solidFill>
                  <a:srgbClr val="D34817"/>
                </a:solidFill>
                <a:latin typeface="Liberation Serif" pitchFamily="18" charset="0"/>
              </a:rPr>
              <a:t/>
            </a:r>
            <a:br>
              <a:rPr lang="ru" sz="2500" b="1" dirty="0" smtClean="0">
                <a:solidFill>
                  <a:srgbClr val="D34817"/>
                </a:solidFill>
                <a:latin typeface="Liberation Serif" pitchFamily="18" charset="0"/>
              </a:rPr>
            </a:br>
            <a: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  <a:t/>
            </a:r>
            <a:b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</a:br>
            <a:r>
              <a:rPr lang="ru" sz="2500" b="1" dirty="0" smtClean="0">
                <a:solidFill>
                  <a:srgbClr val="D34817"/>
                </a:solidFill>
                <a:latin typeface="Liberation Serif" pitchFamily="18" charset="0"/>
              </a:rPr>
              <a:t/>
            </a:r>
            <a:br>
              <a:rPr lang="ru" sz="2500" b="1" dirty="0" smtClean="0">
                <a:solidFill>
                  <a:srgbClr val="D34817"/>
                </a:solidFill>
                <a:latin typeface="Liberation Serif" pitchFamily="18" charset="0"/>
              </a:rPr>
            </a:br>
            <a: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  <a:t/>
            </a:r>
            <a:b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</a:br>
            <a:r>
              <a:rPr lang="ru" sz="2500" b="1" dirty="0" smtClean="0">
                <a:solidFill>
                  <a:srgbClr val="D34817"/>
                </a:solidFill>
                <a:latin typeface="Liberation Serif" pitchFamily="18" charset="0"/>
              </a:rPr>
              <a:t>Вызовы </a:t>
            </a:r>
            <a: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  <a:t>и риски социальной среды: социально-экономические факторы</a:t>
            </a:r>
            <a:endParaRPr lang="ru-RU" sz="2500" b="1" dirty="0">
              <a:solidFill>
                <a:srgbClr val="D34817"/>
              </a:solidFill>
              <a:latin typeface="Liberation Serif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700213"/>
            <a:ext cx="8569325" cy="4159250"/>
          </a:xfrm>
        </p:spPr>
        <p:txBody>
          <a:bodyPr>
            <a:normAutofit fontScale="62500" lnSpcReduction="20000"/>
          </a:bodyPr>
          <a:lstStyle/>
          <a:p>
            <a:pPr marL="0" lvl="2" indent="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ru-RU" sz="2175" b="1" dirty="0">
              <a:latin typeface="Liberation Serif" pitchFamily="18" charset="0"/>
            </a:endParaRPr>
          </a:p>
          <a:p>
            <a:pPr marL="0" lvl="2" indent="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ru-RU" sz="2175" b="1" dirty="0">
              <a:latin typeface="Liberation Serif" pitchFamily="18" charset="0"/>
            </a:endParaRPr>
          </a:p>
          <a:p>
            <a:pPr marL="205740" lvl="2" indent="-20574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3375" b="1" dirty="0">
                <a:latin typeface="Liberation Serif" pitchFamily="18" charset="0"/>
              </a:rPr>
              <a:t>Интенсивность социально-экономических изменений, рост социальной неопределенности;</a:t>
            </a:r>
          </a:p>
          <a:p>
            <a:pPr marL="0" lvl="2" indent="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ru-RU" sz="3375" b="1" dirty="0">
              <a:latin typeface="Liberation Serif" pitchFamily="18" charset="0"/>
            </a:endParaRPr>
          </a:p>
          <a:p>
            <a:pPr marL="205740" lvl="2" indent="-20574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3375" b="1" dirty="0">
                <a:latin typeface="Liberation Serif" pitchFamily="18" charset="0"/>
              </a:rPr>
              <a:t>Этнокультурная гетерогенность российского общества, высокая интенсивностью миграционных процессов;</a:t>
            </a:r>
          </a:p>
          <a:p>
            <a:pPr marL="205740" lvl="2" indent="-20574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3375" b="1" dirty="0">
              <a:latin typeface="Liberation Serif" pitchFamily="18" charset="0"/>
            </a:endParaRPr>
          </a:p>
          <a:p>
            <a:pPr marL="0" lvl="2" indent="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defRPr/>
            </a:pPr>
            <a:endParaRPr lang="ru-RU" sz="3375" b="1" dirty="0">
              <a:latin typeface="Liberation Serif" pitchFamily="18" charset="0"/>
            </a:endParaRPr>
          </a:p>
          <a:p>
            <a:pPr marL="205740" lvl="2" indent="-20574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3375" b="1" dirty="0">
                <a:latin typeface="Liberation Serif" pitchFamily="18" charset="0"/>
              </a:rPr>
              <a:t>Выраженная дифференциация социально-экономических условий жизни значительных групп населения;</a:t>
            </a:r>
          </a:p>
          <a:p>
            <a:pPr marL="205740" lvl="2" indent="-20574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3375" b="1" dirty="0">
              <a:latin typeface="Liberation Serif" pitchFamily="18" charset="0"/>
            </a:endParaRPr>
          </a:p>
          <a:p>
            <a:pPr marL="205740" lvl="2" indent="-205740" fontAlgn="auto"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r>
              <a:rPr lang="ru-RU" sz="3375" b="1" dirty="0">
                <a:latin typeface="Liberation Serif" pitchFamily="18" charset="0"/>
              </a:rPr>
              <a:t>Проблемы </a:t>
            </a:r>
            <a:r>
              <a:rPr lang="ru-RU" sz="3375" b="1" dirty="0" smtClean="0">
                <a:latin typeface="Liberation Serif" pitchFamily="18" charset="0"/>
              </a:rPr>
              <a:t>демографии</a:t>
            </a:r>
            <a:endParaRPr lang="ru-RU" sz="3375" b="1" dirty="0">
              <a:latin typeface="Liberation Serif" pitchFamily="18" charset="0"/>
            </a:endParaRPr>
          </a:p>
        </p:txBody>
      </p:sp>
      <p:pic>
        <p:nvPicPr>
          <p:cNvPr id="4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792162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3.</a:t>
            </a:r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504238" cy="4572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Обеспечивает </a:t>
            </a:r>
            <a:r>
              <a:rPr lang="ru-RU" dirty="0" smtClean="0"/>
              <a:t>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обмен оперативной информацией с куратором по проведению тестирования (региональным оператором СПТ ЕМ).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792162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4.</a:t>
            </a:r>
          </a:p>
        </p:txBody>
      </p:sp>
      <p:sp>
        <p:nvSpPr>
          <p:cNvPr id="35842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504238" cy="4572000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Организует проведение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разъяснительной работы о цели, особенностях процедуры, роли в воспитательном процессе социально-психологического тестирования на собрании педагогического коллектива.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9036050" cy="864840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5.</a:t>
            </a:r>
          </a:p>
        </p:txBody>
      </p:sp>
      <p:sp>
        <p:nvSpPr>
          <p:cNvPr id="36866" name="Объект 2"/>
          <p:cNvSpPr>
            <a:spLocks noGrp="1"/>
          </p:cNvSpPr>
          <p:nvPr>
            <p:ph idx="1"/>
          </p:nvPr>
        </p:nvSpPr>
        <p:spPr>
          <a:xfrm>
            <a:off x="323850" y="1628775"/>
            <a:ext cx="8504238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Включает</a:t>
            </a:r>
            <a:r>
              <a:rPr lang="ru-RU" dirty="0" smtClean="0"/>
              <a:t>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проведение СПТ ЕМ и работу по итогам СПТ  в план воспитательной работы учреждения.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19472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6.</a:t>
            </a:r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Организует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проведение </a:t>
            </a:r>
            <a:r>
              <a:rPr lang="ru-RU" sz="2350" spc="-150" dirty="0" smtClean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разъяснительной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работы о процедуре тестирования на классных и родительских собраниях (информационно-мотивационная компания).</a:t>
            </a:r>
          </a:p>
          <a:p>
            <a:pPr marL="0" indent="0" algn="just">
              <a:buFont typeface="Wingdings 2" pitchFamily="18" charset="2"/>
              <a:buNone/>
            </a:pPr>
            <a:endParaRPr lang="ru-RU" b="1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7.</a:t>
            </a:r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>
          <a:xfrm>
            <a:off x="301625" y="1527175"/>
            <a:ext cx="4775200" cy="4572000"/>
          </a:xfrm>
        </p:spPr>
        <p:txBody>
          <a:bodyPr/>
          <a:lstStyle/>
          <a:p>
            <a:pPr marL="0" indent="0" algn="just">
              <a:buFont typeface="Wingdings 2" pitchFamily="18" charset="2"/>
              <a:buNone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Организует</a:t>
            </a:r>
            <a:r>
              <a:rPr lang="ru-RU" dirty="0" smtClean="0"/>
              <a:t>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получение добровольных информированных  согласий</a:t>
            </a:r>
          </a:p>
          <a:p>
            <a:pPr marL="0" indent="0" algn="just">
              <a:buFont typeface="Wingdings 2" pitchFamily="18" charset="2"/>
              <a:buNone/>
            </a:pPr>
            <a:endParaRPr lang="ru-RU" b="1" dirty="0" smtClean="0"/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/>
          <a:srcRect l="50761" t="20000" r="15062" b="8762"/>
          <a:stretch>
            <a:fillRect/>
          </a:stretch>
        </p:blipFill>
        <p:spPr bwMode="auto">
          <a:xfrm>
            <a:off x="5194300" y="1512888"/>
            <a:ext cx="36258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51520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8.</a:t>
            </a:r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301625" y="1527175"/>
            <a:ext cx="8518525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Утверждает</a:t>
            </a:r>
            <a:r>
              <a:rPr lang="ru-RU" dirty="0" smtClean="0"/>
              <a:t>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поименные списки обучающихся, составленные по итогам получения от обучающихся либо от их родителей или иных законных представителей информированных согласий.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9.</a:t>
            </a:r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>
          <a:xfrm>
            <a:off x="301625" y="1527175"/>
            <a:ext cx="8591550" cy="4572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Осуществляет анализ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соотношения согласий на прохождения диагностики и отказов от неё, а также причин отказов и предоставляет данную информацию региональному оператору, продолжает мотивационную компанию.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10.</a:t>
            </a:r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301625" y="1527175"/>
            <a:ext cx="8591550" cy="4572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В целях получения информированного согласия в письменной форме от обучающихся, достигших возраста пятнадцати лет,</a:t>
            </a:r>
            <a:r>
              <a:rPr lang="ru-RU" dirty="0" smtClean="0"/>
              <a:t> </a:t>
            </a: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организует собрание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обучающихся, на котором уполномоченный представитель образовательной организации доводит до них цель и задачи проводимого тестирования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11.</a:t>
            </a:r>
          </a:p>
        </p:txBody>
      </p:sp>
      <p:sp>
        <p:nvSpPr>
          <p:cNvPr id="43010" name="Объект 2"/>
          <p:cNvSpPr>
            <a:spLocks noGrp="1"/>
          </p:cNvSpPr>
          <p:nvPr>
            <p:ph idx="1"/>
          </p:nvPr>
        </p:nvSpPr>
        <p:spPr>
          <a:xfrm>
            <a:off x="301625" y="1527175"/>
            <a:ext cx="8591550" cy="4572000"/>
          </a:xfrm>
        </p:spPr>
        <p:txBody>
          <a:bodyPr/>
          <a:lstStyle/>
          <a:p>
            <a:pPr marL="0" lvl="0" indent="0">
              <a:buNone/>
              <a:defRPr/>
            </a:pP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Обеспечивает соблюдение конфиденциальности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при проведении тестирования</a:t>
            </a: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и хранения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в течение года информированных согласий в условиях, гарантирующих конфиденциальность и невозможность несанкционированного доступа к ним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12.</a:t>
            </a:r>
          </a:p>
        </p:txBody>
      </p:sp>
      <p:sp>
        <p:nvSpPr>
          <p:cNvPr id="45058" name="Объект 2"/>
          <p:cNvSpPr>
            <a:spLocks noGrp="1"/>
          </p:cNvSpPr>
          <p:nvPr>
            <p:ph idx="1"/>
          </p:nvPr>
        </p:nvSpPr>
        <p:spPr>
          <a:xfrm>
            <a:off x="301625" y="1527175"/>
            <a:ext cx="8591550" cy="4572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Утверждает расписание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тестирования по времени, классам (группам) и кабинетам (аудиториям) после получения ГРАФИКА  тестирования от регионального оператора.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75656" y="-98217"/>
            <a:ext cx="7164288" cy="1294969"/>
          </a:xfrm>
        </p:spPr>
        <p:txBody>
          <a:bodyPr wrap="square" lIns="0" tIns="154685" rIns="0" bIns="0" rtlCol="0">
            <a:sp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" sz="2400" b="1" dirty="0" smtClean="0">
                <a:solidFill>
                  <a:srgbClr val="D34817"/>
                </a:solidFill>
                <a:latin typeface="Liberation Serif" pitchFamily="18" charset="0"/>
              </a:rPr>
              <a:t/>
            </a:r>
            <a:br>
              <a:rPr lang="ru" sz="2400" b="1" dirty="0" smtClean="0">
                <a:solidFill>
                  <a:srgbClr val="D34817"/>
                </a:solidFill>
                <a:latin typeface="Liberation Serif" pitchFamily="18" charset="0"/>
              </a:rPr>
            </a:br>
            <a: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  <a:t>Вызовы социальной среды: </a:t>
            </a:r>
            <a:b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</a:br>
            <a:r>
              <a:rPr lang="ru" sz="2500" b="1" dirty="0">
                <a:solidFill>
                  <a:srgbClr val="D34817"/>
                </a:solidFill>
                <a:latin typeface="Liberation Serif" pitchFamily="18" charset="0"/>
              </a:rPr>
              <a:t>медиа-пространство</a:t>
            </a:r>
            <a:endParaRPr sz="2500" b="1" dirty="0">
              <a:solidFill>
                <a:srgbClr val="D34817"/>
              </a:solidFill>
              <a:latin typeface="Liberation Serif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01660" y="2708424"/>
            <a:ext cx="3868741" cy="1004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434190" y="1844824"/>
            <a:ext cx="1010242" cy="7048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61144" y="1844824"/>
            <a:ext cx="1242704" cy="7048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01660" y="1844824"/>
            <a:ext cx="1171578" cy="7048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7414" name="Прямоугольник 7"/>
          <p:cNvSpPr>
            <a:spLocks noChangeArrowheads="1"/>
          </p:cNvSpPr>
          <p:nvPr/>
        </p:nvSpPr>
        <p:spPr bwMode="auto">
          <a:xfrm>
            <a:off x="997887" y="1412875"/>
            <a:ext cx="3472514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/>
            <a:r>
              <a:rPr lang="ru-RU" sz="1500" b="1" i="1" u="sng" dirty="0">
                <a:solidFill>
                  <a:srgbClr val="C00000"/>
                </a:solidFill>
                <a:latin typeface="Liberation Serif"/>
              </a:rPr>
              <a:t>ЗАВИСИМОСТЬ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48200" y="1412874"/>
            <a:ext cx="3668216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630"/>
              </a:spcAft>
              <a:defRPr/>
            </a:pPr>
            <a:r>
              <a:rPr lang="ru-RU" sz="1550" b="1" i="1" u="sng" dirty="0">
                <a:solidFill>
                  <a:srgbClr val="C00000"/>
                </a:solidFill>
                <a:latin typeface="Liberation Serif" pitchFamily="18" charset="0"/>
                <a:cs typeface="+mn-cs"/>
              </a:rPr>
              <a:t>ПСИХОЛОГИЧЕСКИЕ РИСКИ</a:t>
            </a:r>
          </a:p>
          <a:p>
            <a:pPr marL="214313" indent="-214313" algn="just" defTabSz="685800" fontAlgn="auto">
              <a:spcBef>
                <a:spcPts val="0"/>
              </a:spcBef>
              <a:spcAft>
                <a:spcPts val="630"/>
              </a:spcAft>
              <a:buFontTx/>
              <a:buChar char="-"/>
              <a:defRPr/>
            </a:pPr>
            <a:r>
              <a:rPr lang="ru-RU" sz="1600" b="1" dirty="0">
                <a:solidFill>
                  <a:srgbClr val="D34817"/>
                </a:solidFill>
                <a:latin typeface="Liberation Serif" pitchFamily="18" charset="0"/>
                <a:cs typeface="+mn-cs"/>
              </a:rPr>
              <a:t>«Разорванность» коммуникации </a:t>
            </a:r>
            <a:r>
              <a:rPr lang="ru-RU" sz="1600" dirty="0">
                <a:solidFill>
                  <a:prstClr val="black"/>
                </a:solidFill>
                <a:latin typeface="Liberation Serif" pitchFamily="18" charset="0"/>
                <a:cs typeface="+mn-cs"/>
              </a:rPr>
              <a:t>(обеднение содержания общения, </a:t>
            </a:r>
            <a:r>
              <a:rPr lang="ru-RU" sz="1600" dirty="0" err="1">
                <a:solidFill>
                  <a:prstClr val="black"/>
                </a:solidFill>
                <a:latin typeface="Liberation Serif" pitchFamily="18" charset="0"/>
                <a:cs typeface="+mn-cs"/>
              </a:rPr>
              <a:t>алекситимия</a:t>
            </a:r>
            <a:r>
              <a:rPr lang="ru-RU" sz="1600" dirty="0">
                <a:solidFill>
                  <a:prstClr val="black"/>
                </a:solidFill>
                <a:latin typeface="Liberation Serif" pitchFamily="18" charset="0"/>
                <a:cs typeface="+mn-cs"/>
              </a:rPr>
              <a:t>, снижение  эмоционального интеллекта)</a:t>
            </a:r>
          </a:p>
          <a:p>
            <a:pPr marL="214313" indent="-214313" algn="just" defTabSz="685800" fontAlgn="auto">
              <a:spcBef>
                <a:spcPts val="0"/>
              </a:spcBef>
              <a:spcAft>
                <a:spcPts val="630"/>
              </a:spcAft>
              <a:buFontTx/>
              <a:buChar char="-"/>
              <a:defRPr/>
            </a:pPr>
            <a:r>
              <a:rPr lang="ru" sz="1600" b="1" dirty="0">
                <a:solidFill>
                  <a:srgbClr val="D34817"/>
                </a:solidFill>
                <a:latin typeface="Liberation Serif" pitchFamily="18" charset="0"/>
                <a:cs typeface="+mn-cs"/>
              </a:rPr>
              <a:t>В</a:t>
            </a:r>
            <a:r>
              <a:rPr lang="ru-RU" sz="1600" b="1" dirty="0" err="1">
                <a:solidFill>
                  <a:srgbClr val="D34817"/>
                </a:solidFill>
                <a:latin typeface="Liberation Serif" pitchFamily="18" charset="0"/>
                <a:cs typeface="+mn-cs"/>
              </a:rPr>
              <a:t>иртуализация</a:t>
            </a:r>
            <a:r>
              <a:rPr lang="ru-RU" sz="1600" b="1" dirty="0">
                <a:solidFill>
                  <a:srgbClr val="D34817"/>
                </a:solidFill>
                <a:latin typeface="Liberation Serif" pitchFamily="18" charset="0"/>
                <a:cs typeface="+mn-cs"/>
              </a:rPr>
              <a:t> реальности </a:t>
            </a:r>
            <a:r>
              <a:rPr lang="ru" sz="1600" dirty="0">
                <a:solidFill>
                  <a:prstClr val="black"/>
                </a:solidFill>
                <a:latin typeface="Liberation Serif" pitchFamily="18" charset="0"/>
                <a:cs typeface="+mn-cs"/>
              </a:rPr>
              <a:t>(</a:t>
            </a:r>
            <a:r>
              <a:rPr lang="ru-RU" sz="1600" dirty="0">
                <a:solidFill>
                  <a:prstClr val="black"/>
                </a:solidFill>
                <a:latin typeface="Liberation Serif" pitchFamily="18" charset="0"/>
                <a:cs typeface="+mn-cs"/>
              </a:rPr>
              <a:t>стирание границ между  реальностью и виртуальным миром</a:t>
            </a:r>
            <a:r>
              <a:rPr lang="ru" sz="1600" dirty="0">
                <a:solidFill>
                  <a:prstClr val="black"/>
                </a:solidFill>
                <a:latin typeface="Liberation Serif" pitchFamily="18" charset="0"/>
                <a:cs typeface="+mn-cs"/>
              </a:rPr>
              <a:t>)</a:t>
            </a:r>
          </a:p>
          <a:p>
            <a:pPr marL="214313" indent="-214313" algn="just" defTabSz="685800" fontAlgn="auto">
              <a:spcBef>
                <a:spcPts val="0"/>
              </a:spcBef>
              <a:spcAft>
                <a:spcPts val="630"/>
              </a:spcAft>
              <a:buFontTx/>
              <a:buChar char="-"/>
              <a:defRPr/>
            </a:pPr>
            <a:r>
              <a:rPr lang="ru-RU" sz="1600" b="1" dirty="0">
                <a:solidFill>
                  <a:srgbClr val="D34817"/>
                </a:solidFill>
                <a:latin typeface="Liberation Serif" pitchFamily="18" charset="0"/>
                <a:cs typeface="+mn-cs"/>
              </a:rPr>
              <a:t>Утрата чувства «необратимости жизни» </a:t>
            </a:r>
            <a:r>
              <a:rPr lang="ru-RU" sz="1600" dirty="0">
                <a:solidFill>
                  <a:prstClr val="black"/>
                </a:solidFill>
                <a:latin typeface="Liberation Serif" pitchFamily="18" charset="0"/>
                <a:cs typeface="+mn-cs"/>
              </a:rPr>
              <a:t>(деформация картины мира) </a:t>
            </a:r>
          </a:p>
          <a:p>
            <a:pPr marL="214313" indent="-214313" algn="just" defTabSz="685800" fontAlgn="auto">
              <a:spcBef>
                <a:spcPts val="0"/>
              </a:spcBef>
              <a:spcAft>
                <a:spcPts val="630"/>
              </a:spcAft>
              <a:buFontTx/>
              <a:buChar char="-"/>
              <a:defRPr/>
            </a:pPr>
            <a:r>
              <a:rPr lang="ru-RU" sz="1600" b="1" dirty="0">
                <a:solidFill>
                  <a:srgbClr val="D34817"/>
                </a:solidFill>
                <a:latin typeface="Liberation Serif" pitchFamily="18" charset="0"/>
                <a:cs typeface="+mn-cs"/>
              </a:rPr>
              <a:t>Неадекватные способы удовлетворения потребностей </a:t>
            </a:r>
            <a:r>
              <a:rPr lang="ru-RU" sz="1600" dirty="0">
                <a:solidFill>
                  <a:prstClr val="black"/>
                </a:solidFill>
                <a:latin typeface="Liberation Serif" pitchFamily="18" charset="0"/>
                <a:cs typeface="+mn-cs"/>
              </a:rPr>
              <a:t>(деформация Я-концепции)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4388" y="3551238"/>
            <a:ext cx="3946525" cy="254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 fontAlgn="auto">
              <a:spcBef>
                <a:spcPts val="0"/>
              </a:spcBef>
              <a:spcAft>
                <a:spcPts val="630"/>
              </a:spcAft>
              <a:defRPr/>
            </a:pPr>
            <a:endParaRPr lang="ru-RU" sz="1050" dirty="0">
              <a:solidFill>
                <a:prstClr val="black"/>
              </a:solidFill>
              <a:latin typeface="Georgia"/>
              <a:cs typeface="+mn-cs"/>
            </a:endParaRPr>
          </a:p>
        </p:txBody>
      </p:sp>
      <p:sp>
        <p:nvSpPr>
          <p:cNvPr id="13" name="object 3"/>
          <p:cNvSpPr txBox="1"/>
          <p:nvPr/>
        </p:nvSpPr>
        <p:spPr>
          <a:xfrm>
            <a:off x="601660" y="3765847"/>
            <a:ext cx="3898332" cy="1103313"/>
          </a:xfrm>
          <a:prstGeom prst="rect">
            <a:avLst/>
          </a:prstGeom>
          <a:ln w="25907">
            <a:solidFill>
              <a:srgbClr val="C0504D"/>
            </a:solidFill>
          </a:ln>
        </p:spPr>
        <p:txBody>
          <a:bodyPr wrap="square" lIns="0" tIns="25241" rIns="0" bIns="0">
            <a:spAutoFit/>
          </a:bodyPr>
          <a:lstStyle/>
          <a:p>
            <a:pPr marL="141288" algn="ctr" defTabSz="685800">
              <a:spcBef>
                <a:spcPts val="200"/>
              </a:spcBef>
            </a:pPr>
            <a:r>
              <a:rPr lang="ru-RU" sz="1400" b="1" dirty="0">
                <a:solidFill>
                  <a:srgbClr val="002060"/>
                </a:solidFill>
                <a:latin typeface="Liberation Serif"/>
              </a:rPr>
              <a:t>Количество детей с высоким уровнем интернет-активности за последние 5 лет  увеличилось в два раза.  Пять лет назад треть жизни в Сети проводил каждый седьмой</a:t>
            </a:r>
            <a:r>
              <a:rPr lang="ru-RU" sz="1400" dirty="0">
                <a:solidFill>
                  <a:srgbClr val="002060"/>
                </a:solidFill>
                <a:latin typeface="Liberation Serif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Liberation Serif"/>
              </a:rPr>
              <a:t>подросток, сегодня -  каждый третий (31%).</a:t>
            </a:r>
            <a:endParaRPr lang="ru-RU" sz="1400" dirty="0">
              <a:solidFill>
                <a:srgbClr val="002060"/>
              </a:solidFill>
              <a:latin typeface="Liberation Serif"/>
            </a:endParaRPr>
          </a:p>
        </p:txBody>
      </p:sp>
      <p:pic>
        <p:nvPicPr>
          <p:cNvPr id="11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13.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1625" y="1527175"/>
            <a:ext cx="8591550" cy="4572000"/>
          </a:xfrm>
        </p:spPr>
        <p:txBody>
          <a:bodyPr>
            <a:normAutofit/>
          </a:bodyPr>
          <a:lstStyle/>
          <a:p>
            <a:pPr marL="0" indent="0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В случае, если тестирование в образовательной организации проводится в форме заполнения файла в формате </a:t>
            </a:r>
            <a:r>
              <a:rPr lang="en-US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Excel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или бланковой форме </a:t>
            </a: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получить с членов комиссии, имеющих доступ к материалам тестирования, расписок о том,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что они предупреждены об ответственности за распространение, копирование или опубликование в общий доступ в какой бы то ни было форме материалов тестирования и/или ее результатов. Расписка пишется в свободной форме с обязательным указанием ФИО и паспортных данных члена комиссии.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Прямоугольник 1"/>
          <p:cNvSpPr>
            <a:spLocks noChangeArrowheads="1"/>
          </p:cNvSpPr>
          <p:nvPr/>
        </p:nvSpPr>
        <p:spPr bwMode="auto">
          <a:xfrm>
            <a:off x="395288" y="981075"/>
            <a:ext cx="8424862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3650" spc="-15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  <a:cs typeface="+mn-cs"/>
              </a:rPr>
              <a:t>В случае, если тестирование в образовательной организации проводилось в бланковом варианте или в форме заполнения ответов в файле формата </a:t>
            </a:r>
            <a:r>
              <a:rPr lang="en-US" sz="3650" spc="-15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  <a:cs typeface="+mn-cs"/>
              </a:rPr>
              <a:t>Excel</a:t>
            </a:r>
            <a:r>
              <a:rPr lang="ru-RU" sz="3650" spc="-150" dirty="0"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  <a:cs typeface="+mn-cs"/>
              </a:rPr>
              <a:t>: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ru-RU" sz="30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14.</a:t>
            </a:r>
          </a:p>
        </p:txBody>
      </p:sp>
      <p:sp>
        <p:nvSpPr>
          <p:cNvPr id="48130" name="Объект 2"/>
          <p:cNvSpPr>
            <a:spLocks noGrp="1"/>
          </p:cNvSpPr>
          <p:nvPr>
            <p:ph idx="1"/>
          </p:nvPr>
        </p:nvSpPr>
        <p:spPr>
          <a:xfrm>
            <a:off x="301625" y="764705"/>
            <a:ext cx="8591550" cy="561704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ts val="5800"/>
              </a:lnSpc>
              <a:spcBef>
                <a:spcPct val="0"/>
              </a:spcBef>
              <a:buNone/>
            </a:pP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Организует передачу результатов.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2100" dirty="0" smtClean="0"/>
              <a:t>     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Для передачи результатов осуществляется перенос ответов респондентов в соответствующую форму в формате </a:t>
            </a:r>
            <a:r>
              <a:rPr lang="en-US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Excel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(Приложение и сканирование их бланков с последующей записью этой информации на съёмный носитель (</a:t>
            </a:r>
            <a:r>
              <a:rPr lang="en-US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CD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-диск) в 2 экземплярах.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     На самом диске несмываемым маркером или на упаковке диска указываются: управленческий и городской округ в котором находится образовательное учреждение, его номер (если это школа) или полное название, его адрес, ФИО и контакты (сотовый телефон, электронная почта) лица, ответственного за проведение социально-психологического тестирования в образовательном учреждении. </a:t>
            </a:r>
          </a:p>
          <a:p>
            <a:pPr marL="0" indent="0" algn="just">
              <a:buFont typeface="Wingdings 2" pitchFamily="18" charset="2"/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      Файл с результатами тестирования, записываемый на </a:t>
            </a:r>
            <a:r>
              <a:rPr lang="en-US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CD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-диск, в своём названии должен содержать название городского округа (или города) в котором находится образовательная организация и её номер (или её название при отсутствии номера)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Информация записанная на съёмный носитель (</a:t>
            </a:r>
            <a:r>
              <a:rPr lang="en-US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CD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-диск) в 2 экземплярах </a:t>
            </a:r>
            <a:r>
              <a:rPr lang="ru-RU" sz="30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запечатывается в конверт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, с указанием даты, времени тестирования, названия городского округа (или города) в котором находится образовательная организация и её номер (или её название при отсутствии номера), адрес, ФИО и контакты (сотовый телефон, электронная почта) лица, ответственного за проведение социально-психологического тестирования в образовательном учреждении и  передается региональному оператору в обозначенные графиком сроки.</a:t>
            </a:r>
          </a:p>
          <a:p>
            <a:pPr marL="0" lvl="0" indent="0" algn="just">
              <a:buNone/>
            </a:pPr>
            <a:endParaRPr lang="ru-RU" sz="21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59536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350" b="1" spc="-150" dirty="0">
                <a:solidFill>
                  <a:srgbClr val="FF0000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 ВОПРОСАМ  СПТ ПО  ЕМ ОБРАЩАТЬСЯ </a:t>
            </a: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:</a:t>
            </a:r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Региональный оператор Свердловской области ГБУ «ЦППМСП «Ладо»</a:t>
            </a:r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Сайт</a:t>
            </a:r>
            <a:r>
              <a:rPr lang="ru-RU" dirty="0" smtClean="0"/>
              <a:t> </a:t>
            </a:r>
            <a:r>
              <a:rPr lang="en-US" dirty="0">
                <a:hlinkClick r:id="rId2"/>
              </a:rPr>
              <a:t>http://centerlado.ru</a:t>
            </a:r>
            <a:r>
              <a:rPr lang="en-US" dirty="0" smtClean="0">
                <a:hlinkClick r:id="rId2"/>
              </a:rPr>
              <a:t>/</a:t>
            </a:r>
            <a:endParaRPr lang="ru-RU" dirty="0" smtClean="0"/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Почта </a:t>
            </a:r>
            <a:r>
              <a:rPr lang="en-US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lado-monitoring@mail.ru</a:t>
            </a:r>
            <a:endParaRPr lang="ru-RU" sz="2350" spc="-150" dirty="0">
              <a:solidFill>
                <a:schemeClr val="tx1"/>
              </a:solidFill>
              <a:effectLst>
                <a:outerShdw blurRad="63500" dist="38100" dir="5400000" algn="t" rotWithShape="0">
                  <a:prstClr val="black">
                    <a:alpha val="25000"/>
                  </a:prstClr>
                </a:outerShdw>
              </a:effectLst>
              <a:latin typeface="Liberation Serif" pitchFamily="18" charset="0"/>
            </a:endParaRPr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Телефон: 	8(904)549-70-02</a:t>
            </a:r>
          </a:p>
          <a:p>
            <a:pPr marL="0" indent="0">
              <a:buNone/>
            </a:pPr>
            <a:r>
              <a:rPr lang="ru-RU" sz="235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		8(922)100-58-82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76390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ъект 2"/>
          <p:cNvSpPr>
            <a:spLocks noGrp="1"/>
          </p:cNvSpPr>
          <p:nvPr>
            <p:ph idx="1"/>
          </p:nvPr>
        </p:nvSpPr>
        <p:spPr>
          <a:xfrm>
            <a:off x="899592" y="2060848"/>
            <a:ext cx="7056784" cy="38888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000" spc="-150" dirty="0">
                <a:solidFill>
                  <a:schemeClr val="tx1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object 2"/>
          <p:cNvSpPr>
            <a:spLocks noGrp="1"/>
          </p:cNvSpPr>
          <p:nvPr>
            <p:ph type="title"/>
          </p:nvPr>
        </p:nvSpPr>
        <p:spPr>
          <a:xfrm>
            <a:off x="4676775" y="1708150"/>
            <a:ext cx="3927475" cy="241300"/>
          </a:xfrm>
        </p:spPr>
        <p:txBody>
          <a:bodyPr tIns="10001">
            <a:spAutoFit/>
          </a:bodyPr>
          <a:lstStyle/>
          <a:p>
            <a:pPr marL="9525" algn="r">
              <a:spcBef>
                <a:spcPts val="75"/>
              </a:spcBef>
            </a:pPr>
            <a:r>
              <a:rPr lang="ru-RU" sz="1500" b="1" dirty="0" smtClean="0">
                <a:solidFill>
                  <a:srgbClr val="D34817"/>
                </a:solidFill>
                <a:latin typeface="Liberation Serif"/>
              </a:rPr>
              <a:t>Травля и агрессия в сети (</a:t>
            </a:r>
            <a:r>
              <a:rPr lang="ru-RU" sz="1500" b="1" dirty="0" err="1" smtClean="0">
                <a:solidFill>
                  <a:srgbClr val="D34817"/>
                </a:solidFill>
                <a:latin typeface="Liberation Serif"/>
              </a:rPr>
              <a:t>кибербуллинг</a:t>
            </a:r>
            <a:r>
              <a:rPr lang="ru-RU" sz="1500" b="1" dirty="0" smtClean="0">
                <a:solidFill>
                  <a:srgbClr val="D34817"/>
                </a:solidFill>
                <a:latin typeface="Liberation Serif"/>
              </a:rPr>
              <a:t>)</a:t>
            </a:r>
          </a:p>
        </p:txBody>
      </p:sp>
      <p:sp>
        <p:nvSpPr>
          <p:cNvPr id="3" name="object 3"/>
          <p:cNvSpPr/>
          <p:nvPr/>
        </p:nvSpPr>
        <p:spPr>
          <a:xfrm>
            <a:off x="5003800" y="2165350"/>
            <a:ext cx="3795713" cy="3835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725613"/>
            <a:ext cx="417671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3"/>
          <p:cNvSpPr>
            <a:spLocks noChangeArrowheads="1"/>
          </p:cNvSpPr>
          <p:nvPr/>
        </p:nvSpPr>
        <p:spPr bwMode="auto">
          <a:xfrm>
            <a:off x="179388" y="260350"/>
            <a:ext cx="8785225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  <a:ea typeface="+mj-ea"/>
                <a:cs typeface="+mj-cs"/>
              </a:rPr>
              <a:t>Вызовы и риски социальной среды: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500" b="1" dirty="0">
                <a:solidFill>
                  <a:srgbClr val="D34817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Liberation Serif" pitchFamily="18" charset="0"/>
                <a:ea typeface="+mj-ea"/>
                <a:cs typeface="+mj-cs"/>
              </a:rPr>
              <a:t>опасная информационная среда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3803650"/>
            <a:ext cx="4619625" cy="2632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685800">
              <a:spcAft>
                <a:spcPts val="625"/>
              </a:spcAft>
            </a:pPr>
            <a:r>
              <a:rPr lang="ru-RU" sz="1300" i="1" u="sng" dirty="0">
                <a:solidFill>
                  <a:srgbClr val="C00000"/>
                </a:solidFill>
                <a:latin typeface="Liberation Serif"/>
              </a:rPr>
              <a:t>•</a:t>
            </a:r>
            <a:r>
              <a:rPr lang="ru-RU" sz="1300" i="1" u="sng" dirty="0">
                <a:solidFill>
                  <a:srgbClr val="000000"/>
                </a:solidFill>
                <a:latin typeface="Liberation Serif"/>
              </a:rPr>
              <a:t> </a:t>
            </a:r>
            <a:r>
              <a:rPr lang="ru-RU" sz="1300" b="1" i="1" u="sng" dirty="0">
                <a:solidFill>
                  <a:srgbClr val="C00000"/>
                </a:solidFill>
                <a:latin typeface="Liberation Serif"/>
              </a:rPr>
              <a:t>Распространение форм опасного «досуга»:   Группы смерти «4.20»,  «Милые кости» 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«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Заброшенки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», 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анорексичные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 группы, «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Шоплифтинг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», опасное 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селфи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 и пр.</a:t>
            </a:r>
          </a:p>
          <a:p>
            <a:pPr algn="just" defTabSz="685800">
              <a:spcAft>
                <a:spcPts val="625"/>
              </a:spcAft>
            </a:pPr>
            <a:r>
              <a:rPr lang="ru-RU" sz="1300" dirty="0">
                <a:solidFill>
                  <a:srgbClr val="D34817"/>
                </a:solidFill>
                <a:latin typeface="Liberation Serif"/>
              </a:rPr>
              <a:t>• </a:t>
            </a:r>
            <a:r>
              <a:rPr lang="ru-RU" sz="1300" b="1" i="1" u="sng" dirty="0">
                <a:solidFill>
                  <a:srgbClr val="C00000"/>
                </a:solidFill>
                <a:latin typeface="Liberation Serif"/>
              </a:rPr>
              <a:t>Вовлечение подростков в противоправные движения</a:t>
            </a:r>
            <a:r>
              <a:rPr lang="ru-RU" sz="1300" b="1" i="1" dirty="0">
                <a:solidFill>
                  <a:srgbClr val="C00000"/>
                </a:solidFill>
                <a:latin typeface="Liberation Serif"/>
              </a:rPr>
              <a:t> 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(в 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т.ч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. экстремистского толка, протестные, фанатские и пр.).</a:t>
            </a:r>
          </a:p>
          <a:p>
            <a:pPr defTabSz="685800"/>
            <a:r>
              <a:rPr lang="ru-RU" sz="1300" dirty="0">
                <a:solidFill>
                  <a:srgbClr val="D34817"/>
                </a:solidFill>
                <a:latin typeface="Liberation Serif"/>
              </a:rPr>
              <a:t>•  </a:t>
            </a:r>
            <a:r>
              <a:rPr lang="ru-RU" sz="1300" b="1" i="1" u="sng" dirty="0">
                <a:solidFill>
                  <a:srgbClr val="C00000"/>
                </a:solidFill>
                <a:latin typeface="Liberation Serif"/>
              </a:rPr>
              <a:t>Пропаганда </a:t>
            </a:r>
            <a:r>
              <a:rPr lang="ru-RU" sz="1300" b="1" i="1" u="sng" dirty="0" err="1">
                <a:solidFill>
                  <a:srgbClr val="C00000"/>
                </a:solidFill>
                <a:latin typeface="Liberation Serif"/>
              </a:rPr>
              <a:t>самоповреждающего</a:t>
            </a:r>
            <a:r>
              <a:rPr lang="ru-RU" sz="1300" b="1" i="1" u="sng" dirty="0">
                <a:solidFill>
                  <a:srgbClr val="C00000"/>
                </a:solidFill>
                <a:latin typeface="Liberation Serif"/>
              </a:rPr>
              <a:t> поведения 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(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шрамирование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 (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селф-харм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), тату, пирсинг-тоннели, сплит языка и пр.) как элемент принадлежности к группе, дань «моде» или на фоне тревожно депрессивных реакций (</a:t>
            </a:r>
            <a:r>
              <a:rPr lang="ru-RU" sz="1300" dirty="0" err="1">
                <a:solidFill>
                  <a:srgbClr val="000000"/>
                </a:solidFill>
                <a:latin typeface="Liberation Serif"/>
              </a:rPr>
              <a:t>самопорезы</a:t>
            </a:r>
            <a:r>
              <a:rPr lang="ru-RU" sz="1300" dirty="0">
                <a:solidFill>
                  <a:srgbClr val="000000"/>
                </a:solidFill>
                <a:latin typeface="Liberation Serif"/>
              </a:rPr>
              <a:t>)</a:t>
            </a:r>
          </a:p>
        </p:txBody>
      </p:sp>
      <p:pic>
        <p:nvPicPr>
          <p:cNvPr id="7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4605" y="228601"/>
            <a:ext cx="7211419" cy="968151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500" dirty="0" smtClean="0">
                <a:latin typeface="Liberation Serif" pitchFamily="18" charset="0"/>
              </a:rPr>
              <a:t> </a:t>
            </a: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cs typeface="+mj-cs"/>
              </a:rPr>
              <a:t>Высокий уровень предложений способствуют возникновению зависимого поведения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556791"/>
            <a:ext cx="8811245" cy="437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>
                <a:latin typeface="+mn-lt"/>
              </a:rPr>
              <a:t>Наркотические средства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+mn-lt"/>
              </a:rPr>
              <a:t>Психоактивные</a:t>
            </a:r>
            <a:r>
              <a:rPr lang="ru-RU" dirty="0" smtClean="0">
                <a:latin typeface="+mn-lt"/>
              </a:rPr>
              <a:t>  вещества</a:t>
            </a:r>
          </a:p>
          <a:p>
            <a:pPr marL="285750" indent="-285750">
              <a:buFontTx/>
              <a:buChar char="-"/>
            </a:pPr>
            <a:r>
              <a:rPr lang="ru-RU" dirty="0" err="1" smtClean="0">
                <a:latin typeface="+mn-lt"/>
              </a:rPr>
              <a:t>Игромания</a:t>
            </a:r>
            <a:endParaRPr lang="ru-RU" dirty="0"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+mn-lt"/>
              </a:rPr>
              <a:t>Алкоголизм </a:t>
            </a:r>
          </a:p>
          <a:p>
            <a:pPr lvl="0" algn="just" fontAlgn="auto">
              <a:spcBef>
                <a:spcPct val="20000"/>
              </a:spcBef>
              <a:spcAft>
                <a:spcPts val="1800"/>
              </a:spcAft>
            </a:pPr>
            <a:endParaRPr lang="ru-RU" sz="2600" spc="-150" dirty="0" smtClean="0">
              <a:latin typeface="+mn-lt"/>
              <a:cs typeface="+mn-cs"/>
            </a:endParaRPr>
          </a:p>
          <a:p>
            <a:pPr lvl="0" algn="just" fontAlgn="auto">
              <a:spcBef>
                <a:spcPct val="20000"/>
              </a:spcBef>
              <a:spcAft>
                <a:spcPts val="1800"/>
              </a:spcAft>
            </a:pPr>
            <a:r>
              <a:rPr lang="ru-RU" sz="2600" spc="-150" dirty="0" smtClean="0">
                <a:latin typeface="+mn-lt"/>
                <a:cs typeface="+mn-cs"/>
              </a:rPr>
              <a:t>Употребление </a:t>
            </a:r>
            <a:r>
              <a:rPr lang="ru-RU" sz="2600" spc="-150" dirty="0">
                <a:latin typeface="+mn-lt"/>
                <a:cs typeface="+mn-cs"/>
              </a:rPr>
              <a:t>наркотических и иных психотропных веществ представляет серьезную угрозу здоровью нации, социально-политической и экономической стабильности, безопасности </a:t>
            </a:r>
            <a:r>
              <a:rPr lang="ru-RU" sz="2600" spc="-150" dirty="0" smtClean="0">
                <a:latin typeface="+mn-lt"/>
                <a:cs typeface="+mn-cs"/>
              </a:rPr>
              <a:t>государства.</a:t>
            </a:r>
            <a:endParaRPr lang="ru-RU" sz="2600" spc="-150" dirty="0">
              <a:latin typeface="+mn-lt"/>
              <a:cs typeface="+mn-cs"/>
            </a:endParaRPr>
          </a:p>
          <a:p>
            <a:pPr marL="285750" indent="-285750">
              <a:buFontTx/>
              <a:buChar char="-"/>
            </a:pPr>
            <a:endParaRPr lang="ru-RU" dirty="0" smtClean="0">
              <a:latin typeface="+mn-lt"/>
            </a:endParaRPr>
          </a:p>
          <a:p>
            <a:endParaRPr lang="ru-RU" dirty="0">
              <a:latin typeface="+mn-lt"/>
            </a:endParaRPr>
          </a:p>
        </p:txBody>
      </p:sp>
      <p:pic>
        <p:nvPicPr>
          <p:cNvPr id="4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88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6853" y="277794"/>
            <a:ext cx="7416824" cy="72008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</a:rPr>
              <a:t>Последствия зависимости от </a:t>
            </a:r>
            <a:r>
              <a:rPr lang="ru-RU" sz="2500" b="1" dirty="0" err="1">
                <a:solidFill>
                  <a:srgbClr val="D34817"/>
                </a:solidFill>
                <a:latin typeface="Liberation Serif" pitchFamily="18" charset="0"/>
              </a:rPr>
              <a:t>психоактивных</a:t>
            </a: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</a:rPr>
              <a:t> веществ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59"/>
            <a:ext cx="5328592" cy="5155069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ru-RU" sz="1800" b="1" dirty="0" smtClean="0">
                <a:latin typeface="Liberation Serif" pitchFamily="18" charset="0"/>
              </a:rPr>
              <a:t>снижение </a:t>
            </a:r>
            <a:r>
              <a:rPr lang="ru-RU" sz="1800" b="1" dirty="0" smtClean="0">
                <a:solidFill>
                  <a:srgbClr val="FF0000"/>
                </a:solidFill>
                <a:latin typeface="Liberation Serif" pitchFamily="18" charset="0"/>
              </a:rPr>
              <a:t>интеллекта</a:t>
            </a:r>
            <a:r>
              <a:rPr lang="ru-RU" sz="1800" b="1" dirty="0" smtClean="0">
                <a:latin typeface="Liberation Serif" pitchFamily="18" charset="0"/>
              </a:rPr>
              <a:t>,</a:t>
            </a:r>
            <a:r>
              <a:rPr lang="ru-RU" sz="1800" b="1" dirty="0" smtClean="0">
                <a:solidFill>
                  <a:srgbClr val="FF0000"/>
                </a:solidFill>
                <a:latin typeface="Liberation Serif" pitchFamily="18" charset="0"/>
              </a:rPr>
              <a:t> деградация личности</a:t>
            </a:r>
            <a:r>
              <a:rPr lang="ru-RU" sz="1800" b="1" dirty="0" smtClean="0">
                <a:latin typeface="Liberation Serif" pitchFamily="18" charset="0"/>
              </a:rPr>
              <a:t>;</a:t>
            </a:r>
          </a:p>
          <a:p>
            <a:pPr algn="just">
              <a:spcAft>
                <a:spcPts val="600"/>
              </a:spcAft>
            </a:pPr>
            <a:r>
              <a:rPr lang="ru-RU" sz="1800" b="1" dirty="0" smtClean="0">
                <a:latin typeface="Liberation Serif" pitchFamily="18" charset="0"/>
              </a:rPr>
              <a:t>отклонения работы структур </a:t>
            </a:r>
            <a:r>
              <a:rPr lang="ru-RU" sz="1800" b="1" dirty="0" smtClean="0">
                <a:solidFill>
                  <a:srgbClr val="FF0000"/>
                </a:solidFill>
                <a:latin typeface="Liberation Serif" pitchFamily="18" charset="0"/>
              </a:rPr>
              <a:t>головного мозга</a:t>
            </a:r>
            <a:r>
              <a:rPr lang="ru-RU" sz="1800" b="1" dirty="0" smtClean="0">
                <a:latin typeface="Liberation Serif" pitchFamily="18" charset="0"/>
              </a:rPr>
              <a:t>, в том числе необратимые;</a:t>
            </a:r>
          </a:p>
          <a:p>
            <a:pPr algn="just">
              <a:spcAft>
                <a:spcPts val="600"/>
              </a:spcAft>
            </a:pPr>
            <a:r>
              <a:rPr lang="ru-RU" sz="1800" b="1" dirty="0" smtClean="0">
                <a:latin typeface="Liberation Serif" pitchFamily="18" charset="0"/>
              </a:rPr>
              <a:t>изменение сознания</a:t>
            </a:r>
            <a:r>
              <a:rPr lang="ru-RU" sz="1800" b="1" dirty="0">
                <a:latin typeface="Liberation Serif" pitchFamily="18" charset="0"/>
              </a:rPr>
              <a:t>, </a:t>
            </a:r>
            <a:r>
              <a:rPr lang="ru-RU" sz="1800" b="1" dirty="0" smtClean="0">
                <a:latin typeface="Liberation Serif" pitchFamily="18" charset="0"/>
              </a:rPr>
              <a:t>провоцирующее  </a:t>
            </a:r>
            <a:r>
              <a:rPr lang="ru-RU" sz="1800" b="1" dirty="0" smtClean="0">
                <a:solidFill>
                  <a:srgbClr val="FF0000"/>
                </a:solidFill>
                <a:latin typeface="Liberation Serif" pitchFamily="18" charset="0"/>
              </a:rPr>
              <a:t>самоубийство </a:t>
            </a:r>
            <a:r>
              <a:rPr lang="ru-RU" sz="1800" b="1" dirty="0" smtClean="0">
                <a:latin typeface="Liberation Serif" pitchFamily="18" charset="0"/>
              </a:rPr>
              <a:t>или </a:t>
            </a:r>
            <a:r>
              <a:rPr lang="ru-RU" sz="1800" b="1" dirty="0" smtClean="0">
                <a:solidFill>
                  <a:srgbClr val="FF0000"/>
                </a:solidFill>
                <a:latin typeface="Liberation Serif" pitchFamily="18" charset="0"/>
              </a:rPr>
              <a:t>случайную гибель</a:t>
            </a:r>
            <a:r>
              <a:rPr lang="ru-RU" sz="1800" b="1" dirty="0" smtClean="0">
                <a:latin typeface="Liberation Serif" pitchFamily="18" charset="0"/>
              </a:rPr>
              <a:t>;</a:t>
            </a:r>
            <a:endParaRPr lang="ru-RU" sz="1800" b="1" dirty="0">
              <a:latin typeface="Liberation Serif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800" b="1" dirty="0" smtClean="0">
                <a:latin typeface="Liberation Serif" pitchFamily="18" charset="0"/>
              </a:rPr>
              <a:t>возникновение </a:t>
            </a:r>
            <a:r>
              <a:rPr lang="ru-RU" sz="1800" b="1" dirty="0">
                <a:latin typeface="Liberation Serif" pitchFamily="18" charset="0"/>
              </a:rPr>
              <a:t>тяжелых хронических </a:t>
            </a:r>
            <a:r>
              <a:rPr lang="ru-RU" sz="1800" b="1" dirty="0">
                <a:solidFill>
                  <a:srgbClr val="FF0000"/>
                </a:solidFill>
                <a:latin typeface="Liberation Serif" pitchFamily="18" charset="0"/>
              </a:rPr>
              <a:t>патологий</a:t>
            </a:r>
            <a:r>
              <a:rPr lang="ru-RU" sz="1800" b="1" dirty="0">
                <a:latin typeface="Liberation Serif" pitchFamily="18" charset="0"/>
              </a:rPr>
              <a:t>, часто </a:t>
            </a:r>
            <a:r>
              <a:rPr lang="ru-RU" sz="1800" b="1" dirty="0" smtClean="0">
                <a:latin typeface="Liberation Serif" pitchFamily="18" charset="0"/>
              </a:rPr>
              <a:t>смертельных (в том числе онкологические заболевания, бесплодие);</a:t>
            </a:r>
            <a:endParaRPr lang="ru-RU" sz="1800" b="1" dirty="0">
              <a:latin typeface="Liberation Serif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800" b="1" dirty="0" smtClean="0">
                <a:latin typeface="Liberation Serif" pitchFamily="18" charset="0"/>
              </a:rPr>
              <a:t>заражение </a:t>
            </a:r>
            <a:r>
              <a:rPr lang="ru-RU" sz="1800" b="1" dirty="0" smtClean="0">
                <a:solidFill>
                  <a:srgbClr val="FF0000"/>
                </a:solidFill>
                <a:latin typeface="Liberation Serif" pitchFamily="18" charset="0"/>
              </a:rPr>
              <a:t>ВИЧ-инфекцией и гепатитом В и С</a:t>
            </a:r>
            <a:r>
              <a:rPr lang="ru-RU" sz="1800" b="1" dirty="0" smtClean="0">
                <a:latin typeface="Liberation Serif" pitchFamily="18" charset="0"/>
              </a:rPr>
              <a:t> </a:t>
            </a:r>
            <a:r>
              <a:rPr lang="ru-RU" sz="1800" b="1" dirty="0">
                <a:latin typeface="Liberation Serif" pitchFamily="18" charset="0"/>
              </a:rPr>
              <a:t>от применения нестерильных </a:t>
            </a:r>
            <a:r>
              <a:rPr lang="ru-RU" sz="1800" b="1" dirty="0" smtClean="0">
                <a:latin typeface="Liberation Serif" pitchFamily="18" charset="0"/>
              </a:rPr>
              <a:t>шприцев и от </a:t>
            </a:r>
            <a:r>
              <a:rPr lang="ru-RU" sz="1800" b="1" dirty="0">
                <a:solidFill>
                  <a:srgbClr val="FF0000"/>
                </a:solidFill>
                <a:latin typeface="Liberation Serif" pitchFamily="18" charset="0"/>
              </a:rPr>
              <a:t>сексуальных контактов </a:t>
            </a:r>
            <a:r>
              <a:rPr lang="ru-RU" sz="1800" b="1" dirty="0" smtClean="0">
                <a:latin typeface="Liberation Serif" pitchFamily="18" charset="0"/>
              </a:rPr>
              <a:t>в изменённом состоянии сознания;</a:t>
            </a:r>
            <a:endParaRPr lang="ru-RU" sz="1800" b="1" dirty="0">
              <a:latin typeface="Liberation Serif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800" b="1" dirty="0" smtClean="0">
                <a:latin typeface="Liberation Serif" pitchFamily="18" charset="0"/>
              </a:rPr>
              <a:t>связь с </a:t>
            </a:r>
            <a:r>
              <a:rPr lang="ru-RU" sz="1800" b="1" dirty="0">
                <a:latin typeface="Liberation Serif" pitchFamily="18" charset="0"/>
              </a:rPr>
              <a:t>криминальным миром и </a:t>
            </a:r>
            <a:r>
              <a:rPr lang="ru-RU" sz="1800" b="1" dirty="0" smtClean="0">
                <a:latin typeface="Liberation Serif" pitchFamily="18" charset="0"/>
              </a:rPr>
              <a:t>возможная </a:t>
            </a:r>
            <a:r>
              <a:rPr lang="ru-RU" sz="1800" b="1" dirty="0" smtClean="0">
                <a:solidFill>
                  <a:srgbClr val="FF0000"/>
                </a:solidFill>
                <a:latin typeface="Liberation Serif" pitchFamily="18" charset="0"/>
              </a:rPr>
              <a:t>насильственная смерть</a:t>
            </a:r>
            <a:endParaRPr lang="ru-RU" sz="1800" b="1" dirty="0">
              <a:solidFill>
                <a:srgbClr val="FF0000"/>
              </a:solidFill>
              <a:latin typeface="Liberation Serif" pitchFamily="18" charset="0"/>
            </a:endParaRPr>
          </a:p>
        </p:txBody>
      </p:sp>
      <p:pic>
        <p:nvPicPr>
          <p:cNvPr id="2054" name="Picture 6" descr="I:\СПТ\Картинки для слайдов\img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5" y="3692050"/>
            <a:ext cx="2736304" cy="2447975"/>
          </a:xfrm>
          <a:prstGeom prst="rect">
            <a:avLst/>
          </a:prstGeom>
          <a:noFill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340768"/>
            <a:ext cx="2736305" cy="235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0924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479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8085584" cy="720080"/>
          </a:xfrm>
        </p:spPr>
        <p:txBody>
          <a:bodyPr>
            <a:noAutofit/>
          </a:bodyPr>
          <a:lstStyle/>
          <a:p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</a:rPr>
              <a:t>Психологическая устойчивость позволяет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2808312"/>
          </a:xfrm>
        </p:spPr>
        <p:txBody>
          <a:bodyPr>
            <a:normAutofit/>
          </a:bodyPr>
          <a:lstStyle/>
          <a:p>
            <a:pPr algn="ctr">
              <a:spcAft>
                <a:spcPts val="1200"/>
              </a:spcAft>
            </a:pPr>
            <a:r>
              <a:rPr lang="ru-RU" b="1" spc="-150" dirty="0" smtClean="0">
                <a:latin typeface="Liberation Serif" pitchFamily="18" charset="0"/>
              </a:rPr>
              <a:t>противостоять</a:t>
            </a:r>
            <a:r>
              <a:rPr lang="ru-RU" spc="-150" dirty="0" smtClean="0">
                <a:latin typeface="Liberation Serif" pitchFamily="18" charset="0"/>
              </a:rPr>
              <a:t> жизненным трудностям, давлению обстоятельств, не теряя самообладания</a:t>
            </a:r>
          </a:p>
          <a:p>
            <a:pPr algn="ctr">
              <a:spcAft>
                <a:spcPts val="1200"/>
              </a:spcAft>
            </a:pPr>
            <a:r>
              <a:rPr lang="ru-RU" b="1" spc="-150" dirty="0" smtClean="0">
                <a:latin typeface="Liberation Serif" pitchFamily="18" charset="0"/>
              </a:rPr>
              <a:t>сохранять</a:t>
            </a:r>
            <a:r>
              <a:rPr lang="ru-RU" spc="-150" dirty="0" smtClean="0">
                <a:latin typeface="Liberation Serif" pitchFamily="18" charset="0"/>
              </a:rPr>
              <a:t> здоровье в различных испытаниях</a:t>
            </a:r>
          </a:p>
          <a:p>
            <a:pPr algn="ctr">
              <a:spcAft>
                <a:spcPts val="1200"/>
              </a:spcAft>
            </a:pPr>
            <a:r>
              <a:rPr lang="ru-RU" spc="-150" dirty="0" smtClean="0">
                <a:latin typeface="Liberation Serif" pitchFamily="18" charset="0"/>
              </a:rPr>
              <a:t>снижает вероятность возникновения </a:t>
            </a:r>
            <a:r>
              <a:rPr lang="ru-RU" b="1" spc="-150" dirty="0" smtClean="0">
                <a:latin typeface="Liberation Serif" pitchFamily="18" charset="0"/>
              </a:rPr>
              <a:t>зависимого</a:t>
            </a:r>
            <a:r>
              <a:rPr lang="ru-RU" spc="-150" dirty="0" smtClean="0">
                <a:latin typeface="Liberation Serif" pitchFamily="18" charset="0"/>
              </a:rPr>
              <a:t> поведения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39552" y="4725144"/>
            <a:ext cx="8229600" cy="16421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  <a:t>Психологическую устойчивость</a:t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</a:b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  <a:t>можно</a:t>
            </a:r>
            <a:r>
              <a:rPr kumimoji="0" lang="ru-RU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iberation Serif" pitchFamily="18" charset="0"/>
                <a:ea typeface="+mj-ea"/>
                <a:cs typeface="+mj-cs"/>
              </a:rPr>
              <a:t> и нужно развивать!!!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iberation Serif" pitchFamily="18" charset="0"/>
              <a:ea typeface="+mj-ea"/>
              <a:cs typeface="+mj-cs"/>
            </a:endParaRPr>
          </a:p>
        </p:txBody>
      </p:sp>
      <p:pic>
        <p:nvPicPr>
          <p:cNvPr id="5" name="Picture 4" descr="http://www.goldenkorona.ru/pic/sverdlovskaya_oblast'_met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1373086" cy="97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771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7970" y="6732"/>
            <a:ext cx="8642350" cy="1163780"/>
          </a:xfrm>
        </p:spPr>
        <p:txBody>
          <a:bodyPr lIns="0" tIns="9525" rIns="0" bIns="0" rtlCol="0">
            <a:spAutoFit/>
          </a:bodyPr>
          <a:lstStyle/>
          <a:p>
            <a:pPr marL="9525" fontAlgn="auto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defRPr/>
            </a:pPr>
            <a:r>
              <a:rPr lang="ru-RU" sz="2500" b="1" dirty="0" smtClean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/>
            </a:r>
            <a:br>
              <a:rPr lang="ru-RU" sz="2500" b="1" dirty="0" smtClean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</a:br>
            <a:r>
              <a:rPr sz="2500" b="1" dirty="0" err="1" smtClean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Психологически</a:t>
            </a:r>
            <a:r>
              <a:rPr sz="2500" b="1" dirty="0" smtClean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 </a:t>
            </a:r>
            <a:r>
              <a:rPr sz="2500" b="1" dirty="0" err="1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благополучный</a:t>
            </a:r>
            <a:r>
              <a:rPr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 </a:t>
            </a:r>
            <a:r>
              <a:rPr sz="2500" b="1" dirty="0" err="1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ребенок</a:t>
            </a: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 </a:t>
            </a:r>
            <a:b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</a:br>
            <a:r>
              <a:rPr lang="ru-RU" sz="2500" b="1" dirty="0">
                <a:solidFill>
                  <a:srgbClr val="D34817"/>
                </a:solidFill>
                <a:latin typeface="Liberation Serif" pitchFamily="18" charset="0"/>
                <a:ea typeface="+mn-ea"/>
                <a:cs typeface="+mn-cs"/>
              </a:rPr>
              <a:t>(О.А. Карабанова)</a:t>
            </a:r>
            <a:endParaRPr sz="2500" b="1" dirty="0">
              <a:solidFill>
                <a:srgbClr val="D34817"/>
              </a:solidFill>
              <a:latin typeface="Liberation Serif" pitchFamily="18" charset="0"/>
              <a:ea typeface="+mn-ea"/>
              <a:cs typeface="+mn-cs"/>
            </a:endParaRPr>
          </a:p>
        </p:txBody>
      </p:sp>
      <p:sp>
        <p:nvSpPr>
          <p:cNvPr id="20482" name="object 3"/>
          <p:cNvSpPr>
            <a:spLocks noChangeArrowheads="1"/>
          </p:cNvSpPr>
          <p:nvPr/>
        </p:nvSpPr>
        <p:spPr bwMode="auto">
          <a:xfrm>
            <a:off x="379413" y="1716088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79413" y="1716088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lIns="0" tIns="0" rIns="0" bIns="0"/>
          <a:lstStyle/>
          <a:p>
            <a:pPr algn="ctr" defTabSz="685800">
              <a:spcBef>
                <a:spcPts val="75"/>
              </a:spcBef>
            </a:pPr>
            <a:r>
              <a:rPr lang="ru-RU" sz="1300" dirty="0">
                <a:solidFill>
                  <a:srgbClr val="000000"/>
                </a:solidFill>
                <a:latin typeface="Liberation Serif"/>
              </a:rPr>
              <a:t>творческий</a:t>
            </a:r>
          </a:p>
        </p:txBody>
      </p:sp>
      <p:sp>
        <p:nvSpPr>
          <p:cNvPr id="20484" name="object 5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5" name="object 6"/>
          <p:cNvSpPr>
            <a:spLocks noChangeArrowheads="1"/>
          </p:cNvSpPr>
          <p:nvPr/>
        </p:nvSpPr>
        <p:spPr bwMode="auto">
          <a:xfrm>
            <a:off x="192088" y="1716088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9413" y="20478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rgbClr val="000000"/>
                </a:solidFill>
                <a:latin typeface="Liberation Serif"/>
              </a:rPr>
              <a:t>жизнерадостный</a:t>
            </a:r>
          </a:p>
        </p:txBody>
      </p:sp>
      <p:sp>
        <p:nvSpPr>
          <p:cNvPr id="20487" name="object 8"/>
          <p:cNvSpPr>
            <a:spLocks noChangeArrowheads="1"/>
          </p:cNvSpPr>
          <p:nvPr/>
        </p:nvSpPr>
        <p:spPr bwMode="auto">
          <a:xfrm>
            <a:off x="379413" y="20478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8" name="object 9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89" name="object 10"/>
          <p:cNvSpPr>
            <a:spLocks noChangeArrowheads="1"/>
          </p:cNvSpPr>
          <p:nvPr/>
        </p:nvSpPr>
        <p:spPr bwMode="auto">
          <a:xfrm>
            <a:off x="192088" y="20478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0" name="object 11"/>
          <p:cNvSpPr>
            <a:spLocks noChangeArrowheads="1"/>
          </p:cNvSpPr>
          <p:nvPr/>
        </p:nvSpPr>
        <p:spPr bwMode="auto">
          <a:xfrm>
            <a:off x="379413" y="2378075"/>
            <a:ext cx="6042025" cy="254000"/>
          </a:xfrm>
          <a:custGeom>
            <a:avLst/>
            <a:gdLst>
              <a:gd name="T0" fmla="*/ 0 w 4937760"/>
              <a:gd name="T1" fmla="*/ 0 h 338455"/>
              <a:gd name="T2" fmla="*/ 4937760 w 4937760"/>
              <a:gd name="T3" fmla="*/ 338455 h 338455"/>
            </a:gdLst>
            <a:ahLst/>
            <a:cxnLst/>
            <a:rect l="T0" t="T1" r="T2" b="T3"/>
            <a:pathLst>
              <a:path w="4937760" h="338455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7"/>
                </a:lnTo>
                <a:lnTo>
                  <a:pt x="4937760" y="338327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79413" y="2378075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5">
                <a:moveTo>
                  <a:pt x="4937760" y="338327"/>
                </a:moveTo>
                <a:lnTo>
                  <a:pt x="169164" y="338327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7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rgbClr val="000000"/>
                </a:solidFill>
                <a:latin typeface="Liberation Serif"/>
              </a:rPr>
              <a:t>весёлый</a:t>
            </a:r>
          </a:p>
        </p:txBody>
      </p:sp>
      <p:sp>
        <p:nvSpPr>
          <p:cNvPr id="20492" name="object 13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3" name="object 14"/>
          <p:cNvSpPr>
            <a:spLocks noChangeArrowheads="1"/>
          </p:cNvSpPr>
          <p:nvPr/>
        </p:nvSpPr>
        <p:spPr bwMode="auto">
          <a:xfrm>
            <a:off x="192088" y="2378075"/>
            <a:ext cx="374650" cy="254000"/>
          </a:xfrm>
          <a:custGeom>
            <a:avLst/>
            <a:gdLst>
              <a:gd name="T0" fmla="*/ 0 w 340359"/>
              <a:gd name="T1" fmla="*/ 0 h 338455"/>
              <a:gd name="T2" fmla="*/ 340359 w 340359"/>
              <a:gd name="T3" fmla="*/ 338455 h 338455"/>
            </a:gdLst>
            <a:ahLst/>
            <a:cxnLst/>
            <a:rect l="T0" t="T1" r="T2" b="T3"/>
            <a:pathLst>
              <a:path w="340359" h="338455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7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7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7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9413" y="27082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marL="4763" algn="ctr" defTabSz="685800">
              <a:spcBef>
                <a:spcPts val="275"/>
              </a:spcBef>
            </a:pPr>
            <a:r>
              <a:rPr lang="ru-RU" sz="1300" dirty="0">
                <a:solidFill>
                  <a:srgbClr val="000000"/>
                </a:solidFill>
                <a:latin typeface="Liberation Serif"/>
              </a:rPr>
              <a:t>спонтанный</a:t>
            </a:r>
            <a:endParaRPr lang="ru-RU" sz="1300" dirty="0">
              <a:solidFill>
                <a:srgbClr val="000000"/>
              </a:solidFill>
              <a:latin typeface="Liberation Serif"/>
              <a:cs typeface="Times New Roman" pitchFamily="18" charset="0"/>
            </a:endParaRPr>
          </a:p>
        </p:txBody>
      </p:sp>
      <p:sp>
        <p:nvSpPr>
          <p:cNvPr id="20495" name="object 16"/>
          <p:cNvSpPr>
            <a:spLocks noChangeArrowheads="1"/>
          </p:cNvSpPr>
          <p:nvPr/>
        </p:nvSpPr>
        <p:spPr bwMode="auto">
          <a:xfrm>
            <a:off x="379413" y="27082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6" name="object 17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497" name="object 18"/>
          <p:cNvSpPr>
            <a:spLocks noChangeArrowheads="1"/>
          </p:cNvSpPr>
          <p:nvPr/>
        </p:nvSpPr>
        <p:spPr bwMode="auto">
          <a:xfrm>
            <a:off x="192088" y="27082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9413" y="303847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marL="4763" algn="ctr" defTabSz="685800">
              <a:spcBef>
                <a:spcPts val="275"/>
              </a:spcBef>
            </a:pPr>
            <a:r>
              <a:rPr lang="ru-RU" sz="1300" dirty="0">
                <a:solidFill>
                  <a:srgbClr val="000000"/>
                </a:solidFill>
                <a:latin typeface="Liberation Serif"/>
              </a:rPr>
              <a:t>открытый</a:t>
            </a:r>
          </a:p>
        </p:txBody>
      </p:sp>
      <p:sp>
        <p:nvSpPr>
          <p:cNvPr id="20499" name="object 20"/>
          <p:cNvSpPr>
            <a:spLocks noChangeArrowheads="1"/>
          </p:cNvSpPr>
          <p:nvPr/>
        </p:nvSpPr>
        <p:spPr bwMode="auto">
          <a:xfrm>
            <a:off x="379413" y="303847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0" name="object 21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1" name="object 22"/>
          <p:cNvSpPr>
            <a:spLocks noChangeArrowheads="1"/>
          </p:cNvSpPr>
          <p:nvPr/>
        </p:nvSpPr>
        <p:spPr bwMode="auto">
          <a:xfrm>
            <a:off x="192088" y="3038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79413" y="3368675"/>
            <a:ext cx="6042025" cy="431800"/>
          </a:xfrm>
          <a:custGeom>
            <a:avLst/>
            <a:gdLst/>
            <a:ahLst/>
            <a:cxnLst/>
            <a:rect l="l" t="t" r="r" b="b"/>
            <a:pathLst>
              <a:path w="4937760" h="472439">
                <a:moveTo>
                  <a:pt x="4937760" y="0"/>
                </a:moveTo>
                <a:lnTo>
                  <a:pt x="236219" y="0"/>
                </a:lnTo>
                <a:lnTo>
                  <a:pt x="0" y="236220"/>
                </a:lnTo>
                <a:lnTo>
                  <a:pt x="236219" y="472440"/>
                </a:lnTo>
                <a:lnTo>
                  <a:pt x="4937760" y="472440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marL="9525" algn="ctr" defTabSz="685800">
              <a:spcBef>
                <a:spcPts val="763"/>
              </a:spcBef>
            </a:pPr>
            <a:r>
              <a:rPr lang="ru-RU" sz="1300" dirty="0">
                <a:solidFill>
                  <a:srgbClr val="000000"/>
                </a:solidFill>
                <a:latin typeface="Liberation Serif"/>
              </a:rPr>
              <a:t>познающий себя и окружающий мир не только  разумом, но и чувствами, </a:t>
            </a:r>
            <a:r>
              <a:rPr lang="en-US" sz="1300" dirty="0">
                <a:solidFill>
                  <a:srgbClr val="000000"/>
                </a:solidFill>
                <a:latin typeface="Liberation Serif"/>
              </a:rPr>
              <a:t/>
            </a:r>
            <a:br>
              <a:rPr lang="en-US" sz="1300" dirty="0">
                <a:solidFill>
                  <a:srgbClr val="000000"/>
                </a:solidFill>
                <a:latin typeface="Liberation Serif"/>
              </a:rPr>
            </a:br>
            <a:r>
              <a:rPr lang="ru-RU" sz="1300" dirty="0">
                <a:solidFill>
                  <a:srgbClr val="000000"/>
                </a:solidFill>
                <a:latin typeface="Liberation Serif"/>
              </a:rPr>
              <a:t>интуицией</a:t>
            </a:r>
          </a:p>
        </p:txBody>
      </p:sp>
      <p:sp>
        <p:nvSpPr>
          <p:cNvPr id="20503" name="object 24"/>
          <p:cNvSpPr>
            <a:spLocks noChangeArrowheads="1"/>
          </p:cNvSpPr>
          <p:nvPr/>
        </p:nvSpPr>
        <p:spPr bwMode="auto">
          <a:xfrm>
            <a:off x="379413" y="3368675"/>
            <a:ext cx="6042025" cy="431800"/>
          </a:xfrm>
          <a:custGeom>
            <a:avLst/>
            <a:gdLst>
              <a:gd name="T0" fmla="*/ 0 w 4937760"/>
              <a:gd name="T1" fmla="*/ 0 h 472439"/>
              <a:gd name="T2" fmla="*/ 4937760 w 4937760"/>
              <a:gd name="T3" fmla="*/ 472439 h 472439"/>
            </a:gdLst>
            <a:ahLst/>
            <a:cxnLst/>
            <a:rect l="T0" t="T1" r="T2" b="T3"/>
            <a:pathLst>
              <a:path w="4937760" h="472439">
                <a:moveTo>
                  <a:pt x="4937760" y="472440"/>
                </a:moveTo>
                <a:lnTo>
                  <a:pt x="236219" y="472440"/>
                </a:lnTo>
                <a:lnTo>
                  <a:pt x="0" y="236220"/>
                </a:lnTo>
                <a:lnTo>
                  <a:pt x="236219" y="0"/>
                </a:lnTo>
                <a:lnTo>
                  <a:pt x="4937760" y="0"/>
                </a:lnTo>
                <a:lnTo>
                  <a:pt x="4937760" y="472440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4" name="object 25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5" name="object 26"/>
          <p:cNvSpPr>
            <a:spLocks noChangeArrowheads="1"/>
          </p:cNvSpPr>
          <p:nvPr/>
        </p:nvSpPr>
        <p:spPr bwMode="auto">
          <a:xfrm>
            <a:off x="192088" y="341947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79413" y="3878263"/>
            <a:ext cx="6042025" cy="252412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algn="ctr" defTabSz="685800">
              <a:spcBef>
                <a:spcPts val="875"/>
              </a:spcBef>
            </a:pPr>
            <a:r>
              <a:rPr lang="ru-RU" sz="1300" dirty="0">
                <a:solidFill>
                  <a:srgbClr val="000000"/>
                </a:solidFill>
                <a:latin typeface="Liberation Serif"/>
              </a:rPr>
              <a:t>полностью принимающий самого себя</a:t>
            </a:r>
          </a:p>
        </p:txBody>
      </p:sp>
      <p:sp>
        <p:nvSpPr>
          <p:cNvPr id="20507" name="object 28"/>
          <p:cNvSpPr>
            <a:spLocks noChangeArrowheads="1"/>
          </p:cNvSpPr>
          <p:nvPr/>
        </p:nvSpPr>
        <p:spPr bwMode="auto">
          <a:xfrm>
            <a:off x="379413" y="38957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8" name="object 29"/>
          <p:cNvSpPr>
            <a:spLocks noChangeArrowheads="1"/>
          </p:cNvSpPr>
          <p:nvPr/>
        </p:nvSpPr>
        <p:spPr bwMode="auto">
          <a:xfrm>
            <a:off x="182563" y="3895725"/>
            <a:ext cx="374650" cy="2540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09" name="object 30"/>
          <p:cNvSpPr>
            <a:spLocks noChangeArrowheads="1"/>
          </p:cNvSpPr>
          <p:nvPr/>
        </p:nvSpPr>
        <p:spPr bwMode="auto">
          <a:xfrm>
            <a:off x="192088" y="3895725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3"/>
                </a:lnTo>
                <a:lnTo>
                  <a:pt x="333782" y="214150"/>
                </a:lnTo>
                <a:lnTo>
                  <a:pt x="316653" y="254564"/>
                </a:lnTo>
                <a:lnTo>
                  <a:pt x="290083" y="288798"/>
                </a:lnTo>
                <a:lnTo>
                  <a:pt x="255693" y="315242"/>
                </a:lnTo>
                <a:lnTo>
                  <a:pt x="215100" y="332288"/>
                </a:lnTo>
                <a:lnTo>
                  <a:pt x="169925" y="338328"/>
                </a:lnTo>
                <a:lnTo>
                  <a:pt x="124751" y="332288"/>
                </a:lnTo>
                <a:lnTo>
                  <a:pt x="84158" y="315242"/>
                </a:lnTo>
                <a:lnTo>
                  <a:pt x="49768" y="288798"/>
                </a:lnTo>
                <a:lnTo>
                  <a:pt x="23198" y="254564"/>
                </a:lnTo>
                <a:lnTo>
                  <a:pt x="6069" y="214150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79413" y="4191000"/>
            <a:ext cx="6042025" cy="315913"/>
          </a:xfrm>
          <a:custGeom>
            <a:avLst/>
            <a:gdLst/>
            <a:ahLst/>
            <a:cxnLst/>
            <a:rect l="l" t="t" r="r" b="b"/>
            <a:pathLst>
              <a:path w="4937760" h="501650">
                <a:moveTo>
                  <a:pt x="4937760" y="0"/>
                </a:moveTo>
                <a:lnTo>
                  <a:pt x="250697" y="0"/>
                </a:lnTo>
                <a:lnTo>
                  <a:pt x="0" y="250698"/>
                </a:lnTo>
                <a:lnTo>
                  <a:pt x="250697" y="501395"/>
                </a:lnTo>
                <a:lnTo>
                  <a:pt x="4937760" y="501395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rgbClr val="000000"/>
                </a:solidFill>
                <a:latin typeface="Liberation Serif"/>
              </a:rPr>
              <a:t>принимающий ценность и уникальность  окружающих его людей</a:t>
            </a:r>
          </a:p>
        </p:txBody>
      </p:sp>
      <p:sp>
        <p:nvSpPr>
          <p:cNvPr id="20511" name="object 32"/>
          <p:cNvSpPr>
            <a:spLocks noChangeArrowheads="1"/>
          </p:cNvSpPr>
          <p:nvPr/>
        </p:nvSpPr>
        <p:spPr bwMode="auto">
          <a:xfrm>
            <a:off x="379413" y="4191000"/>
            <a:ext cx="6042025" cy="315913"/>
          </a:xfrm>
          <a:custGeom>
            <a:avLst/>
            <a:gdLst>
              <a:gd name="T0" fmla="*/ 0 w 4937760"/>
              <a:gd name="T1" fmla="*/ 0 h 501650"/>
              <a:gd name="T2" fmla="*/ 4937760 w 4937760"/>
              <a:gd name="T3" fmla="*/ 501650 h 501650"/>
            </a:gdLst>
            <a:ahLst/>
            <a:cxnLst/>
            <a:rect l="T0" t="T1" r="T2" b="T3"/>
            <a:pathLst>
              <a:path w="4937760" h="501650">
                <a:moveTo>
                  <a:pt x="4937760" y="501395"/>
                </a:moveTo>
                <a:lnTo>
                  <a:pt x="250697" y="501395"/>
                </a:lnTo>
                <a:lnTo>
                  <a:pt x="0" y="250698"/>
                </a:lnTo>
                <a:lnTo>
                  <a:pt x="250697" y="0"/>
                </a:lnTo>
                <a:lnTo>
                  <a:pt x="4937760" y="0"/>
                </a:lnTo>
                <a:lnTo>
                  <a:pt x="4937760" y="50139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2" name="object 33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3" name="object 34"/>
          <p:cNvSpPr>
            <a:spLocks noChangeArrowheads="1"/>
          </p:cNvSpPr>
          <p:nvPr/>
        </p:nvSpPr>
        <p:spPr bwMode="auto">
          <a:xfrm>
            <a:off x="192088" y="4191000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79413" y="4581525"/>
            <a:ext cx="6042025" cy="255588"/>
          </a:xfrm>
          <a:custGeom>
            <a:avLst/>
            <a:gdLst/>
            <a:ahLst/>
            <a:cxnLst/>
            <a:rect l="l" t="t" r="r" b="b"/>
            <a:pathLst>
              <a:path w="4937760" h="340360">
                <a:moveTo>
                  <a:pt x="4937760" y="0"/>
                </a:moveTo>
                <a:lnTo>
                  <a:pt x="169925" y="0"/>
                </a:lnTo>
                <a:lnTo>
                  <a:pt x="0" y="169926"/>
                </a:lnTo>
                <a:lnTo>
                  <a:pt x="169925" y="339852"/>
                </a:lnTo>
                <a:lnTo>
                  <a:pt x="4937760" y="339852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algn="ctr" defTabSz="685800">
              <a:spcBef>
                <a:spcPts val="963"/>
              </a:spcBef>
            </a:pPr>
            <a:r>
              <a:rPr lang="ru-RU" sz="1300" dirty="0">
                <a:solidFill>
                  <a:srgbClr val="000000"/>
                </a:solidFill>
                <a:latin typeface="Liberation Serif"/>
              </a:rPr>
              <a:t>с адекватной самооценкой</a:t>
            </a:r>
          </a:p>
        </p:txBody>
      </p:sp>
      <p:sp>
        <p:nvSpPr>
          <p:cNvPr id="20515" name="object 36"/>
          <p:cNvSpPr>
            <a:spLocks noChangeArrowheads="1"/>
          </p:cNvSpPr>
          <p:nvPr/>
        </p:nvSpPr>
        <p:spPr bwMode="auto">
          <a:xfrm>
            <a:off x="395288" y="4581525"/>
            <a:ext cx="6042025" cy="255588"/>
          </a:xfrm>
          <a:custGeom>
            <a:avLst/>
            <a:gdLst>
              <a:gd name="T0" fmla="*/ 0 w 4937760"/>
              <a:gd name="T1" fmla="*/ 0 h 340360"/>
              <a:gd name="T2" fmla="*/ 4937760 w 4937760"/>
              <a:gd name="T3" fmla="*/ 340360 h 340360"/>
            </a:gdLst>
            <a:ahLst/>
            <a:cxnLst/>
            <a:rect l="T0" t="T1" r="T2" b="T3"/>
            <a:pathLst>
              <a:path w="4937760" h="340360">
                <a:moveTo>
                  <a:pt x="4937760" y="339852"/>
                </a:moveTo>
                <a:lnTo>
                  <a:pt x="169925" y="339852"/>
                </a:lnTo>
                <a:lnTo>
                  <a:pt x="0" y="169926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2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6" name="object 37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17" name="object 38"/>
          <p:cNvSpPr>
            <a:spLocks noChangeArrowheads="1"/>
          </p:cNvSpPr>
          <p:nvPr/>
        </p:nvSpPr>
        <p:spPr bwMode="auto">
          <a:xfrm>
            <a:off x="192088" y="4581525"/>
            <a:ext cx="374650" cy="255588"/>
          </a:xfrm>
          <a:custGeom>
            <a:avLst/>
            <a:gdLst>
              <a:gd name="T0" fmla="*/ 0 w 340359"/>
              <a:gd name="T1" fmla="*/ 0 h 340360"/>
              <a:gd name="T2" fmla="*/ 340359 w 340359"/>
              <a:gd name="T3" fmla="*/ 340360 h 340360"/>
            </a:gdLst>
            <a:ahLst/>
            <a:cxnLst/>
            <a:rect l="T0" t="T1" r="T2" b="T3"/>
            <a:pathLst>
              <a:path w="340359" h="340360">
                <a:moveTo>
                  <a:pt x="0" y="169926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6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2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6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79413" y="49133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4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marL="4763" indent="1588" algn="ctr" defTabSz="685800"/>
            <a:r>
              <a:rPr lang="ru-RU" sz="1300" dirty="0">
                <a:solidFill>
                  <a:srgbClr val="000000"/>
                </a:solidFill>
                <a:latin typeface="Liberation Serif"/>
              </a:rPr>
              <a:t>самостоятельность в принятии решений  </a:t>
            </a:r>
          </a:p>
        </p:txBody>
      </p:sp>
      <p:sp>
        <p:nvSpPr>
          <p:cNvPr id="20519" name="object 40"/>
          <p:cNvSpPr>
            <a:spLocks noChangeArrowheads="1"/>
          </p:cNvSpPr>
          <p:nvPr/>
        </p:nvSpPr>
        <p:spPr bwMode="auto">
          <a:xfrm>
            <a:off x="414932" y="4903192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4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0" name="object 41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1" name="object 42"/>
          <p:cNvSpPr>
            <a:spLocks noChangeArrowheads="1"/>
          </p:cNvSpPr>
          <p:nvPr/>
        </p:nvSpPr>
        <p:spPr bwMode="auto">
          <a:xfrm>
            <a:off x="192088" y="49133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4"/>
                </a:moveTo>
                <a:lnTo>
                  <a:pt x="6069" y="124177"/>
                </a:lnTo>
                <a:lnTo>
                  <a:pt x="23198" y="83763"/>
                </a:lnTo>
                <a:lnTo>
                  <a:pt x="49768" y="49530"/>
                </a:lnTo>
                <a:lnTo>
                  <a:pt x="84158" y="23085"/>
                </a:lnTo>
                <a:lnTo>
                  <a:pt x="124751" y="6039"/>
                </a:lnTo>
                <a:lnTo>
                  <a:pt x="169925" y="0"/>
                </a:lnTo>
                <a:lnTo>
                  <a:pt x="215100" y="6039"/>
                </a:lnTo>
                <a:lnTo>
                  <a:pt x="255693" y="23085"/>
                </a:lnTo>
                <a:lnTo>
                  <a:pt x="290083" y="49530"/>
                </a:lnTo>
                <a:lnTo>
                  <a:pt x="316653" y="83763"/>
                </a:lnTo>
                <a:lnTo>
                  <a:pt x="333782" y="124177"/>
                </a:lnTo>
                <a:lnTo>
                  <a:pt x="339852" y="169164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4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79413" y="5243513"/>
            <a:ext cx="6042025" cy="254000"/>
          </a:xfrm>
          <a:custGeom>
            <a:avLst/>
            <a:gdLst/>
            <a:ahLst/>
            <a:cxnLst/>
            <a:rect l="l" t="t" r="r" b="b"/>
            <a:pathLst>
              <a:path w="4937760" h="338454">
                <a:moveTo>
                  <a:pt x="4937760" y="0"/>
                </a:moveTo>
                <a:lnTo>
                  <a:pt x="169164" y="0"/>
                </a:lnTo>
                <a:lnTo>
                  <a:pt x="0" y="169163"/>
                </a:lnTo>
                <a:lnTo>
                  <a:pt x="169164" y="338328"/>
                </a:lnTo>
                <a:lnTo>
                  <a:pt x="4937760" y="338328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rgbClr val="000000"/>
                </a:solidFill>
                <a:latin typeface="Liberation Serif"/>
              </a:rPr>
              <a:t>ориентация  на успех в достижении целей</a:t>
            </a:r>
          </a:p>
        </p:txBody>
      </p:sp>
      <p:sp>
        <p:nvSpPr>
          <p:cNvPr id="20523" name="object 44"/>
          <p:cNvSpPr>
            <a:spLocks noChangeArrowheads="1"/>
          </p:cNvSpPr>
          <p:nvPr/>
        </p:nvSpPr>
        <p:spPr bwMode="auto">
          <a:xfrm>
            <a:off x="395288" y="5229225"/>
            <a:ext cx="6042025" cy="254000"/>
          </a:xfrm>
          <a:custGeom>
            <a:avLst/>
            <a:gdLst>
              <a:gd name="T0" fmla="*/ 0 w 4937760"/>
              <a:gd name="T1" fmla="*/ 0 h 338454"/>
              <a:gd name="T2" fmla="*/ 4937760 w 4937760"/>
              <a:gd name="T3" fmla="*/ 338454 h 338454"/>
            </a:gdLst>
            <a:ahLst/>
            <a:cxnLst/>
            <a:rect l="T0" t="T1" r="T2" b="T3"/>
            <a:pathLst>
              <a:path w="4937760" h="338454">
                <a:moveTo>
                  <a:pt x="4937760" y="338328"/>
                </a:moveTo>
                <a:lnTo>
                  <a:pt x="169164" y="338328"/>
                </a:lnTo>
                <a:lnTo>
                  <a:pt x="0" y="169163"/>
                </a:lnTo>
                <a:lnTo>
                  <a:pt x="169164" y="0"/>
                </a:lnTo>
                <a:lnTo>
                  <a:pt x="4937760" y="0"/>
                </a:lnTo>
                <a:lnTo>
                  <a:pt x="4937760" y="338328"/>
                </a:lnTo>
                <a:close/>
              </a:path>
            </a:pathLst>
          </a:custGeom>
          <a:noFill/>
          <a:ln w="25907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4" name="object 45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5" name="object 46"/>
          <p:cNvSpPr>
            <a:spLocks noChangeArrowheads="1"/>
          </p:cNvSpPr>
          <p:nvPr/>
        </p:nvSpPr>
        <p:spPr bwMode="auto">
          <a:xfrm>
            <a:off x="192088" y="5243513"/>
            <a:ext cx="374650" cy="254000"/>
          </a:xfrm>
          <a:custGeom>
            <a:avLst/>
            <a:gdLst>
              <a:gd name="T0" fmla="*/ 0 w 340359"/>
              <a:gd name="T1" fmla="*/ 0 h 338454"/>
              <a:gd name="T2" fmla="*/ 340359 w 340359"/>
              <a:gd name="T3" fmla="*/ 338454 h 338454"/>
            </a:gdLst>
            <a:ahLst/>
            <a:cxnLst/>
            <a:rect l="T0" t="T1" r="T2" b="T3"/>
            <a:pathLst>
              <a:path w="340359" h="338454">
                <a:moveTo>
                  <a:pt x="0" y="169163"/>
                </a:moveTo>
                <a:lnTo>
                  <a:pt x="6069" y="124195"/>
                </a:lnTo>
                <a:lnTo>
                  <a:pt x="23198" y="83786"/>
                </a:lnTo>
                <a:lnTo>
                  <a:pt x="49768" y="49549"/>
                </a:lnTo>
                <a:lnTo>
                  <a:pt x="84158" y="23097"/>
                </a:lnTo>
                <a:lnTo>
                  <a:pt x="124751" y="6043"/>
                </a:lnTo>
                <a:lnTo>
                  <a:pt x="169925" y="0"/>
                </a:lnTo>
                <a:lnTo>
                  <a:pt x="215100" y="6043"/>
                </a:lnTo>
                <a:lnTo>
                  <a:pt x="255693" y="23097"/>
                </a:lnTo>
                <a:lnTo>
                  <a:pt x="290083" y="49549"/>
                </a:lnTo>
                <a:lnTo>
                  <a:pt x="316653" y="83786"/>
                </a:lnTo>
                <a:lnTo>
                  <a:pt x="333782" y="124195"/>
                </a:lnTo>
                <a:lnTo>
                  <a:pt x="339852" y="169163"/>
                </a:lnTo>
                <a:lnTo>
                  <a:pt x="333782" y="214132"/>
                </a:lnTo>
                <a:lnTo>
                  <a:pt x="316653" y="254541"/>
                </a:lnTo>
                <a:lnTo>
                  <a:pt x="290083" y="288778"/>
                </a:lnTo>
                <a:lnTo>
                  <a:pt x="255693" y="315230"/>
                </a:lnTo>
                <a:lnTo>
                  <a:pt x="215100" y="332284"/>
                </a:lnTo>
                <a:lnTo>
                  <a:pt x="169925" y="338328"/>
                </a:lnTo>
                <a:lnTo>
                  <a:pt x="124751" y="332284"/>
                </a:lnTo>
                <a:lnTo>
                  <a:pt x="84158" y="315230"/>
                </a:lnTo>
                <a:lnTo>
                  <a:pt x="49768" y="288778"/>
                </a:lnTo>
                <a:lnTo>
                  <a:pt x="23198" y="254541"/>
                </a:lnTo>
                <a:lnTo>
                  <a:pt x="6069" y="214132"/>
                </a:lnTo>
                <a:lnTo>
                  <a:pt x="0" y="169163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79413" y="5573713"/>
            <a:ext cx="6042025" cy="255587"/>
          </a:xfrm>
          <a:custGeom>
            <a:avLst/>
            <a:gdLst/>
            <a:ahLst/>
            <a:cxnLst/>
            <a:rect l="l" t="t" r="r" b="b"/>
            <a:pathLst>
              <a:path w="4937760" h="340359">
                <a:moveTo>
                  <a:pt x="4937760" y="0"/>
                </a:moveTo>
                <a:lnTo>
                  <a:pt x="169925" y="0"/>
                </a:lnTo>
                <a:lnTo>
                  <a:pt x="0" y="169925"/>
                </a:lnTo>
                <a:lnTo>
                  <a:pt x="169925" y="339851"/>
                </a:lnTo>
                <a:lnTo>
                  <a:pt x="4937760" y="339851"/>
                </a:lnTo>
                <a:lnTo>
                  <a:pt x="493776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lIns="0" tIns="0" rIns="0" bIns="0"/>
          <a:lstStyle/>
          <a:p>
            <a:pPr algn="ctr" defTabSz="685800"/>
            <a:r>
              <a:rPr lang="ru-RU" sz="1300" dirty="0">
                <a:solidFill>
                  <a:srgbClr val="000000"/>
                </a:solidFill>
                <a:latin typeface="Liberation Serif"/>
              </a:rPr>
              <a:t>эмоциональный комфорт</a:t>
            </a:r>
          </a:p>
        </p:txBody>
      </p:sp>
      <p:sp>
        <p:nvSpPr>
          <p:cNvPr id="20527" name="object 48"/>
          <p:cNvSpPr>
            <a:spLocks noChangeArrowheads="1"/>
          </p:cNvSpPr>
          <p:nvPr/>
        </p:nvSpPr>
        <p:spPr bwMode="auto">
          <a:xfrm>
            <a:off x="379413" y="5573713"/>
            <a:ext cx="6042025" cy="255587"/>
          </a:xfrm>
          <a:custGeom>
            <a:avLst/>
            <a:gdLst>
              <a:gd name="T0" fmla="*/ 0 w 4937760"/>
              <a:gd name="T1" fmla="*/ 0 h 340359"/>
              <a:gd name="T2" fmla="*/ 4937760 w 4937760"/>
              <a:gd name="T3" fmla="*/ 340359 h 340359"/>
            </a:gdLst>
            <a:ahLst/>
            <a:cxnLst/>
            <a:rect l="T0" t="T1" r="T2" b="T3"/>
            <a:pathLst>
              <a:path w="4937760" h="340359">
                <a:moveTo>
                  <a:pt x="4937760" y="339851"/>
                </a:moveTo>
                <a:lnTo>
                  <a:pt x="169925" y="339851"/>
                </a:lnTo>
                <a:lnTo>
                  <a:pt x="0" y="169925"/>
                </a:lnTo>
                <a:lnTo>
                  <a:pt x="169925" y="0"/>
                </a:lnTo>
                <a:lnTo>
                  <a:pt x="4937760" y="0"/>
                </a:lnTo>
                <a:lnTo>
                  <a:pt x="4937760" y="339851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8" name="object 50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20529" name="object 51"/>
          <p:cNvSpPr>
            <a:spLocks noChangeArrowheads="1"/>
          </p:cNvSpPr>
          <p:nvPr/>
        </p:nvSpPr>
        <p:spPr bwMode="auto">
          <a:xfrm>
            <a:off x="192088" y="5573713"/>
            <a:ext cx="374650" cy="255587"/>
          </a:xfrm>
          <a:custGeom>
            <a:avLst/>
            <a:gdLst>
              <a:gd name="T0" fmla="*/ 0 w 340359"/>
              <a:gd name="T1" fmla="*/ 0 h 340359"/>
              <a:gd name="T2" fmla="*/ 340359 w 340359"/>
              <a:gd name="T3" fmla="*/ 340359 h 340359"/>
            </a:gdLst>
            <a:ahLst/>
            <a:cxnLst/>
            <a:rect l="T0" t="T1" r="T2" b="T3"/>
            <a:pathLst>
              <a:path w="340359" h="340359">
                <a:moveTo>
                  <a:pt x="0" y="169925"/>
                </a:moveTo>
                <a:lnTo>
                  <a:pt x="6069" y="124751"/>
                </a:lnTo>
                <a:lnTo>
                  <a:pt x="23198" y="84158"/>
                </a:lnTo>
                <a:lnTo>
                  <a:pt x="49768" y="49768"/>
                </a:lnTo>
                <a:lnTo>
                  <a:pt x="84158" y="23198"/>
                </a:lnTo>
                <a:lnTo>
                  <a:pt x="124751" y="6069"/>
                </a:lnTo>
                <a:lnTo>
                  <a:pt x="169925" y="0"/>
                </a:lnTo>
                <a:lnTo>
                  <a:pt x="215100" y="6069"/>
                </a:lnTo>
                <a:lnTo>
                  <a:pt x="255693" y="23198"/>
                </a:lnTo>
                <a:lnTo>
                  <a:pt x="290083" y="49768"/>
                </a:lnTo>
                <a:lnTo>
                  <a:pt x="316653" y="84158"/>
                </a:lnTo>
                <a:lnTo>
                  <a:pt x="333782" y="124751"/>
                </a:lnTo>
                <a:lnTo>
                  <a:pt x="339852" y="169925"/>
                </a:lnTo>
                <a:lnTo>
                  <a:pt x="333782" y="215100"/>
                </a:lnTo>
                <a:lnTo>
                  <a:pt x="316653" y="255693"/>
                </a:lnTo>
                <a:lnTo>
                  <a:pt x="290083" y="290083"/>
                </a:lnTo>
                <a:lnTo>
                  <a:pt x="255693" y="316653"/>
                </a:lnTo>
                <a:lnTo>
                  <a:pt x="215100" y="333782"/>
                </a:lnTo>
                <a:lnTo>
                  <a:pt x="169925" y="339851"/>
                </a:lnTo>
                <a:lnTo>
                  <a:pt x="124751" y="333782"/>
                </a:lnTo>
                <a:lnTo>
                  <a:pt x="84158" y="316653"/>
                </a:lnTo>
                <a:lnTo>
                  <a:pt x="49768" y="290083"/>
                </a:lnTo>
                <a:lnTo>
                  <a:pt x="23198" y="255693"/>
                </a:lnTo>
                <a:lnTo>
                  <a:pt x="6069" y="215100"/>
                </a:lnTo>
                <a:lnTo>
                  <a:pt x="0" y="169925"/>
                </a:lnTo>
                <a:close/>
              </a:path>
            </a:pathLst>
          </a:custGeom>
          <a:noFill/>
          <a:ln w="25908">
            <a:solidFill>
              <a:srgbClr val="FFFFFF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pPr algn="ctr" defTabSz="685800"/>
            <a:endParaRPr lang="ru-RU" sz="1300">
              <a:solidFill>
                <a:srgbClr val="000000"/>
              </a:solidFill>
              <a:latin typeface="Liberation Serif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443663" y="1700213"/>
            <a:ext cx="2398712" cy="41132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sz="1350">
              <a:solidFill>
                <a:prstClr val="black"/>
              </a:solidFill>
              <a:latin typeface="Georgi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Исполнительная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</TotalTime>
  <Words>2400</Words>
  <Application>Microsoft Office PowerPoint</Application>
  <PresentationFormat>Экран (4:3)</PresentationFormat>
  <Paragraphs>190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Исполнительная</vt:lpstr>
      <vt:lpstr>   Организация проведения Социально-психологического тестирования в 2019-2020 уч. году</vt:lpstr>
      <vt:lpstr>                   Основные вызовы и риски современности</vt:lpstr>
      <vt:lpstr>    Вызовы и риски социальной среды: социально-экономические факторы</vt:lpstr>
      <vt:lpstr> Вызовы социальной среды:  медиа-пространство</vt:lpstr>
      <vt:lpstr>Травля и агрессия в сети (кибербуллинг)</vt:lpstr>
      <vt:lpstr> Высокий уровень предложений способствуют возникновению зависимого поведения</vt:lpstr>
      <vt:lpstr>Последствия зависимости от психоактивных веществ</vt:lpstr>
      <vt:lpstr>Психологическая устойчивость позволяет</vt:lpstr>
      <vt:lpstr> Психологически благополучный ребенок  (О.А. Карабанова)</vt:lpstr>
      <vt:lpstr> Цель тестирования – выявления латентной и явной рискогенности социально-психологических условий, формирующих психологическую готовность к аддиктивному (зависимому) поведению у лиц подросткового и юношеского возраста. </vt:lpstr>
      <vt:lpstr>Задачи тестирования:</vt:lpstr>
      <vt:lpstr>ЕМ СПТ как единый измерительный инструмент </vt:lpstr>
      <vt:lpstr>Единый стандарт проведения единой методики</vt:lpstr>
      <vt:lpstr>Назначение и область применения ЕМ СПТ</vt:lpstr>
      <vt:lpstr>Презентация PowerPoint</vt:lpstr>
      <vt:lpstr>Факторы риска — социально-психологические условия, повышающие угрозу вовлечения в зависимое поведение</vt:lpstr>
      <vt:lpstr>Факторы риска — социально-психологические условия, повышающие угрозу вовлечения в зависимое поведение</vt:lpstr>
      <vt:lpstr>Факторы защиты — обстоятельства, повышающие социально-психологическую устойчивость к воздействию факторов риска.</vt:lpstr>
      <vt:lpstr>Тестирование по ЕМ</vt:lpstr>
      <vt:lpstr>Презентация PowerPoint</vt:lpstr>
      <vt:lpstr>Как проходит тестирование</vt:lpstr>
      <vt:lpstr>Правила нахождения на тестировании</vt:lpstr>
      <vt:lpstr>Что получит обучающийся?</vt:lpstr>
      <vt:lpstr>Что могут получить родители (законные представители)</vt:lpstr>
      <vt:lpstr>Презентация PowerPoint</vt:lpstr>
      <vt:lpstr>Почему не поговорить с каждым индивидуально?</vt:lpstr>
      <vt:lpstr>Алгоритм проведения Единой методики социально-психологического тестирования в образовательной организации</vt:lpstr>
      <vt:lpstr>1.</vt:lpstr>
      <vt:lpstr>2.</vt:lpstr>
      <vt:lpstr>3.</vt:lpstr>
      <vt:lpstr>4.</vt:lpstr>
      <vt:lpstr>5.</vt:lpstr>
      <vt:lpstr>6.</vt:lpstr>
      <vt:lpstr>7.</vt:lpstr>
      <vt:lpstr>8.</vt:lpstr>
      <vt:lpstr>9.</vt:lpstr>
      <vt:lpstr>10.</vt:lpstr>
      <vt:lpstr>11.</vt:lpstr>
      <vt:lpstr>12.</vt:lpstr>
      <vt:lpstr>13.</vt:lpstr>
      <vt:lpstr>Презентация PowerPoint</vt:lpstr>
      <vt:lpstr>14.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проведения Социально-психологического тестирования в 2019-2020 уч. году</dc:title>
  <dc:creator>Руководитель отдела</dc:creator>
  <cp:lastModifiedBy>Пользователь</cp:lastModifiedBy>
  <cp:revision>55</cp:revision>
  <dcterms:created xsi:type="dcterms:W3CDTF">2019-09-16T07:47:01Z</dcterms:created>
  <dcterms:modified xsi:type="dcterms:W3CDTF">2019-09-23T17:12:23Z</dcterms:modified>
</cp:coreProperties>
</file>