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5" r:id="rId1"/>
  </p:sldMasterIdLst>
  <p:notesMasterIdLst>
    <p:notesMasterId r:id="rId17"/>
  </p:notesMasterIdLst>
  <p:sldIdLst>
    <p:sldId id="314" r:id="rId2"/>
    <p:sldId id="335" r:id="rId3"/>
    <p:sldId id="346" r:id="rId4"/>
    <p:sldId id="325" r:id="rId5"/>
    <p:sldId id="347" r:id="rId6"/>
    <p:sldId id="324" r:id="rId7"/>
    <p:sldId id="353" r:id="rId8"/>
    <p:sldId id="354" r:id="rId9"/>
    <p:sldId id="348" r:id="rId10"/>
    <p:sldId id="342" r:id="rId11"/>
    <p:sldId id="340" r:id="rId12"/>
    <p:sldId id="350" r:id="rId13"/>
    <p:sldId id="356" r:id="rId14"/>
    <p:sldId id="355" r:id="rId15"/>
    <p:sldId id="343" r:id="rId16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6600"/>
    <a:srgbClr val="007434"/>
    <a:srgbClr val="8EC5DE"/>
    <a:srgbClr val="00863D"/>
    <a:srgbClr val="00B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855" autoAdjust="0"/>
  </p:normalViewPr>
  <p:slideViewPr>
    <p:cSldViewPr>
      <p:cViewPr>
        <p:scale>
          <a:sx n="60" d="100"/>
          <a:sy n="60" d="100"/>
        </p:scale>
        <p:origin x="-1644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303A931-86C6-4ABB-B996-BC2E42A26CEA}" type="datetimeFigureOut">
              <a:rPr lang="ru-RU"/>
              <a:pPr>
                <a:defRPr/>
              </a:pPr>
              <a:t>11.02.2025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0723965-AB19-42E1-830C-82FAE8687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38517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0C5E2DE-A720-4DB1-A4D2-D12912DEAFB8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723965-AB19-42E1-830C-82FAE8687900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723965-AB19-42E1-830C-82FAE8687900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723965-AB19-42E1-830C-82FAE8687900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581355-D50D-4BAE-9A02-E60177B19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440E9F-8576-4D8C-B6A1-8CA3E9A7BC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21A5FF-C5D9-490F-A667-0A345A207A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63D0D0-0B56-4187-94EA-155F49B166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F7263-2EAE-4886-A5B6-82406C0BA7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49C7-0D35-4F40-8E80-5126F34082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DCFA7-F2A0-4455-BD6A-805D1F4CCD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A4408D-0F53-4F67-BEE0-914A0E9493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5F3923-6A2B-48BE-BCF6-799C9F806FA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6AF0CD-BC4D-493E-B90D-B9C2C825D1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40BC47-0BA7-43F7-8CB7-8D78E47C16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63D0D0-0B56-4187-94EA-155F49B166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</p:sldLayoutIdLst>
  <p:transition>
    <p:pull dir="r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6.wdp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12.wdp"/><Relationship Id="rId3" Type="http://schemas.microsoft.com/office/2007/relationships/hdphoto" Target="../media/hdphoto7.wdp"/><Relationship Id="rId7" Type="http://schemas.microsoft.com/office/2007/relationships/hdphoto" Target="../media/hdphoto9.wdp"/><Relationship Id="rId12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microsoft.com/office/2007/relationships/hdphoto" Target="../media/hdphoto11.wdp"/><Relationship Id="rId5" Type="http://schemas.microsoft.com/office/2007/relationships/hdphoto" Target="../media/hdphoto8.wdp"/><Relationship Id="rId15" Type="http://schemas.microsoft.com/office/2007/relationships/hdphoto" Target="../media/hdphoto13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10.wdp"/><Relationship Id="rId1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14.wdp"/><Relationship Id="rId7" Type="http://schemas.microsoft.com/office/2007/relationships/hdphoto" Target="../media/hdphoto16.wdp"/><Relationship Id="rId12" Type="http://schemas.microsoft.com/office/2007/relationships/hdphoto" Target="../media/hdphoto1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1.png"/><Relationship Id="rId5" Type="http://schemas.microsoft.com/office/2007/relationships/hdphoto" Target="../media/hdphoto15.wdp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17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7832725" y="417513"/>
            <a:ext cx="184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155575" y="185370"/>
            <a:ext cx="8747398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t-RU" sz="2800" b="1" i="1" dirty="0" smtClean="0">
                <a:solidFill>
                  <a:srgbClr val="007434"/>
                </a:solidFill>
                <a:latin typeface="Georgia" pitchFamily="18" charset="0"/>
              </a:rPr>
              <a:t>Бөтен Россия  </a:t>
            </a:r>
            <a:r>
              <a:rPr lang="tt-RU" sz="2800" b="1" i="1" dirty="0">
                <a:solidFill>
                  <a:srgbClr val="007434"/>
                </a:solidFill>
                <a:latin typeface="Georgia" pitchFamily="18" charset="0"/>
              </a:rPr>
              <a:t>бәйгесе </a:t>
            </a:r>
          </a:p>
          <a:p>
            <a:r>
              <a:rPr lang="tt-RU" sz="2800" b="1" i="1" dirty="0">
                <a:solidFill>
                  <a:srgbClr val="007434"/>
                </a:solidFill>
                <a:latin typeface="Georgia" pitchFamily="18" charset="0"/>
              </a:rPr>
              <a:t>“Иң яхшы татар теле укытучысы”</a:t>
            </a:r>
            <a:endParaRPr lang="ru-RU" sz="2800" b="1" i="1" dirty="0">
              <a:solidFill>
                <a:srgbClr val="007434"/>
              </a:solidFill>
              <a:latin typeface="Georgia" pitchFamily="18" charset="0"/>
            </a:endParaRPr>
          </a:p>
        </p:txBody>
      </p:sp>
      <p:sp>
        <p:nvSpPr>
          <p:cNvPr id="23554" name="AutoShape 2" descr="https://www.pngjoy.com/pngm/295/16816148_corner-flourish-0-fa0cb-b652f083-orig-metal-projects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www.pngjoy.com/pngm/295/16816148_corner-flourish-0-fa0cb-b652f083-orig-metal-projects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414" t="29655" r="45172" b="35173"/>
          <a:stretch/>
        </p:blipFill>
        <p:spPr>
          <a:xfrm>
            <a:off x="6684031" y="1354179"/>
            <a:ext cx="2425973" cy="36749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-18394" y="1219200"/>
            <a:ext cx="6702425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t-RU" sz="2800" b="1" u="sng" dirty="0">
                <a:solidFill>
                  <a:srgbClr val="C00000"/>
                </a:solidFill>
                <a:latin typeface="Georgia" pitchFamily="18" charset="0"/>
                <a:cs typeface="+mn-cs"/>
              </a:rPr>
              <a:t>Ахунова</a:t>
            </a:r>
          </a:p>
          <a:p>
            <a:pPr lvl="0"/>
            <a:r>
              <a:rPr lang="tt-RU" sz="2800" b="1" u="sng" dirty="0">
                <a:solidFill>
                  <a:srgbClr val="C00000"/>
                </a:solidFill>
                <a:latin typeface="Georgia" pitchFamily="18" charset="0"/>
                <a:cs typeface="+mn-cs"/>
              </a:rPr>
              <a:t>Светлана Марс кызы</a:t>
            </a:r>
          </a:p>
          <a:p>
            <a:pPr lvl="0"/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Свердловск  өлкәсе,  Әртә  районы,  Муни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ипаль автономияле гомуми белем бирү учре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дениесе “Советлар Союзы Герое Н.Х.Хазипов исемендәге Әҗегол мәктәбе”нең</a:t>
            </a:r>
          </a:p>
          <a:p>
            <a:pPr lvl="0"/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татар теле һәм әдәбияты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укытучысы</a:t>
            </a:r>
            <a:endParaRPr lang="tt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Белгечлегем буенча – 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30 ел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эшлим</a:t>
            </a:r>
            <a:endParaRPr lang="tt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Татар теле һәм әдәбияты укытучысы вазифасында – 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tt-RU" sz="2800" dirty="0" smtClean="0">
                <a:latin typeface="Times New Roman" pitchFamily="18" charset="0"/>
                <a:cs typeface="Times New Roman" pitchFamily="18" charset="0"/>
              </a:rPr>
              <a:t>ел</a:t>
            </a:r>
            <a:endParaRPr lang="tt-RU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Квалификация категориям – </a:t>
            </a: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югары</a:t>
            </a:r>
          </a:p>
          <a:p>
            <a:pPr lvl="0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“ТР  Атказанган укытучысы”</a:t>
            </a:r>
          </a:p>
          <a:p>
            <a:pPr lvl="0"/>
            <a:endParaRPr lang="tt-RU" sz="22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tt-RU" sz="2200" b="1" dirty="0">
              <a:solidFill>
                <a:srgbClr val="00863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99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i="1" cap="none" dirty="0" err="1">
                <a:solidFill>
                  <a:srgbClr val="336600"/>
                </a:solidFill>
                <a:latin typeface="Georgia" pitchFamily="18" charset="0"/>
              </a:rPr>
              <a:t>У</a:t>
            </a:r>
            <a:r>
              <a:rPr lang="ru-RU" sz="2800" b="1" i="1" cap="none" dirty="0" err="1" smtClean="0">
                <a:solidFill>
                  <a:srgbClr val="336600"/>
                </a:solidFill>
                <a:latin typeface="Georgia" pitchFamily="18" charset="0"/>
              </a:rPr>
              <a:t>кучыларымны</a:t>
            </a:r>
            <a:r>
              <a:rPr lang="tt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ң олимпиадаларда уңышлары</a:t>
            </a:r>
            <a:endParaRPr lang="ru-RU" sz="2800" b="1" i="1" cap="none" dirty="0">
              <a:solidFill>
                <a:srgbClr val="336600"/>
              </a:solidFill>
              <a:latin typeface="Georgia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48515434"/>
              </p:ext>
            </p:extLst>
          </p:nvPr>
        </p:nvGraphicFramePr>
        <p:xfrm>
          <a:off x="152400" y="1295400"/>
          <a:ext cx="8839199" cy="5340367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371599"/>
                <a:gridCol w="2438400"/>
                <a:gridCol w="2307544"/>
                <a:gridCol w="1190741"/>
                <a:gridCol w="1530915"/>
              </a:tblGrid>
              <a:tr h="7064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 елы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Олимпиаданың исеме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Дәрәҗә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Катнашучылар саны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Җиңүче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призер</a:t>
                      </a: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лар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63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2022/2023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Всероссийская олимпиада школьников по татарскому языку и литературе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/очно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7-100%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03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2023/2024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5-71%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902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2022/2023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Межрегиональный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/очно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4-100%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997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2023/2024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1-100%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882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2023/2024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11-я Международная олимпиада по татарскому языку и литературе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Международный/очно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1-100%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093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2023/2024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Международная олимпиада по русскому языку для учащихся школ с родным (нерусским) языком обучения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Международный /дистанционно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1-50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0969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tt-RU" sz="2800" b="1" i="1" cap="none" dirty="0">
                <a:solidFill>
                  <a:srgbClr val="336600"/>
                </a:solidFill>
                <a:latin typeface="Georgia" pitchFamily="18" charset="0"/>
              </a:rPr>
              <a:t>У</a:t>
            </a:r>
            <a:r>
              <a:rPr lang="tt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кучыларымның иҗади бәйгеләрдә уңышлары</a:t>
            </a:r>
            <a:endParaRPr lang="ru-RU" sz="2800" b="1" i="1" cap="none" dirty="0">
              <a:solidFill>
                <a:srgbClr val="336600"/>
              </a:solidFill>
              <a:latin typeface="Georgia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57840820"/>
              </p:ext>
            </p:extLst>
          </p:nvPr>
        </p:nvGraphicFramePr>
        <p:xfrm>
          <a:off x="228600" y="1600200"/>
          <a:ext cx="8763000" cy="502920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252996"/>
                <a:gridCol w="2199390"/>
                <a:gridCol w="1993806"/>
                <a:gridCol w="1783792"/>
                <a:gridCol w="1533016"/>
              </a:tblGrid>
              <a:tr h="5872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 елы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Бәйгенең исеме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Дәрәҗә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Катнашучылар саны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Җиҗүче , призерлар 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792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2022/2023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Литературный конкурс чтецов «Живая классика»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1-25%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585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2022/2023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сочинений «Живая память прошлого»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1-100%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728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2022/2023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чтецов «Туган телем – тургай теле»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1-100%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728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2023/2024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3-100%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585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2022/2023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079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чтецов «Жизнь моя песней звенела в народе»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603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</a:t>
                      </a:r>
                      <a:endParaRPr lang="ru-RU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1-100%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laur-2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9052" r="27370" b="67016"/>
          <a:stretch>
            <a:fillRect/>
          </a:stretch>
        </p:blipFill>
        <p:spPr>
          <a:xfrm>
            <a:off x="-533400" y="4876800"/>
            <a:ext cx="3561882" cy="2337486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Рисунок 5" descr="IMG_7660.jp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11614" y="4876800"/>
            <a:ext cx="3657600" cy="243840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Google Shape;95;p14" descr="свиток 5.png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152400" y="152400"/>
            <a:ext cx="8839200" cy="1143000"/>
          </a:xfrm>
          <a:prstGeom prst="rect">
            <a:avLst/>
          </a:prstGeom>
          <a:noFill/>
          <a:ln>
            <a:noFill/>
          </a:ln>
          <a:effectLst>
            <a:outerShdw blurRad="63500" dist="139700" dir="2700000">
              <a:srgbClr val="333333">
                <a:alpha val="64705"/>
              </a:srgbClr>
            </a:outerShdw>
          </a:effectLst>
        </p:spPr>
      </p:pic>
      <p:sp>
        <p:nvSpPr>
          <p:cNvPr id="563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381000"/>
            <a:ext cx="7924800" cy="685800"/>
          </a:xfrm>
        </p:spPr>
        <p:txBody>
          <a:bodyPr anchor="b"/>
          <a:lstStyle/>
          <a:p>
            <a:pPr eaLnBrk="1" hangingPunct="1"/>
            <a:r>
              <a:rPr lang="ru-RU" altLang="ru-RU" sz="36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Губернатор  </a:t>
            </a:r>
            <a:r>
              <a:rPr lang="ru-RU" altLang="ru-RU" sz="36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премиясы</a:t>
            </a:r>
            <a:r>
              <a:rPr lang="ru-RU" altLang="ru-RU" sz="3600" b="1" i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 i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лауреатлары</a:t>
            </a:r>
            <a:endParaRPr lang="ru-RU" altLang="ru-RU" sz="3600" b="1" i="1" dirty="0" smtClean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3" name="Объект 2"/>
          <p:cNvSpPr>
            <a:spLocks noGrp="1"/>
          </p:cNvSpPr>
          <p:nvPr>
            <p:ph idx="4294967295"/>
          </p:nvPr>
        </p:nvSpPr>
        <p:spPr>
          <a:xfrm>
            <a:off x="342900" y="1295400"/>
            <a:ext cx="8458200" cy="51054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altLang="ru-RU" b="1" i="1" dirty="0" err="1" smtClean="0">
                <a:latin typeface="Times New Roman" pitchFamily="18" charset="0"/>
                <a:cs typeface="Times New Roman" pitchFamily="18" charset="0"/>
              </a:rPr>
              <a:t>Заляева</a:t>
            </a: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 Регина (2007)</a:t>
            </a:r>
          </a:p>
          <a:p>
            <a:pPr marL="0" indent="0" algn="ctr" eaLnBrk="1" hangingPunct="1">
              <a:buFontTx/>
              <a:buNone/>
            </a:pPr>
            <a:r>
              <a:rPr lang="ru-RU" altLang="ru-RU" b="1" i="1" dirty="0" err="1" smtClean="0">
                <a:latin typeface="Times New Roman" pitchFamily="18" charset="0"/>
                <a:cs typeface="Times New Roman" pitchFamily="18" charset="0"/>
              </a:rPr>
              <a:t>Зайнуллина</a:t>
            </a: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 smtClean="0">
                <a:latin typeface="Times New Roman" pitchFamily="18" charset="0"/>
                <a:cs typeface="Times New Roman" pitchFamily="18" charset="0"/>
              </a:rPr>
              <a:t>Рамиля</a:t>
            </a: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 (2008 )</a:t>
            </a:r>
          </a:p>
          <a:p>
            <a:pPr marL="0" indent="0" algn="ctr" eaLnBrk="1" hangingPunct="1">
              <a:buFontTx/>
              <a:buNone/>
            </a:pPr>
            <a:r>
              <a:rPr lang="ru-RU" altLang="ru-RU" b="1" i="1" dirty="0" err="1" smtClean="0">
                <a:latin typeface="Times New Roman" pitchFamily="18" charset="0"/>
                <a:cs typeface="Times New Roman" pitchFamily="18" charset="0"/>
              </a:rPr>
              <a:t>Садретдинова</a:t>
            </a: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 smtClean="0">
                <a:latin typeface="Times New Roman" pitchFamily="18" charset="0"/>
                <a:cs typeface="Times New Roman" pitchFamily="18" charset="0"/>
              </a:rPr>
              <a:t>Эльвина</a:t>
            </a: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 (2009) </a:t>
            </a:r>
          </a:p>
          <a:p>
            <a:pPr marL="0" indent="0" algn="ctr" eaLnBrk="1" hangingPunct="1">
              <a:buFontTx/>
              <a:buNone/>
            </a:pP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Ахунова </a:t>
            </a:r>
            <a:r>
              <a:rPr lang="ru-RU" altLang="ru-RU" b="1" i="1" dirty="0" err="1" smtClean="0">
                <a:latin typeface="Times New Roman" pitchFamily="18" charset="0"/>
                <a:cs typeface="Times New Roman" pitchFamily="18" charset="0"/>
              </a:rPr>
              <a:t>Айгуль</a:t>
            </a: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 (2012) </a:t>
            </a:r>
          </a:p>
          <a:p>
            <a:pPr marL="0" indent="0" algn="ctr" eaLnBrk="1" hangingPunct="1">
              <a:buFontTx/>
              <a:buNone/>
            </a:pP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Ахматова Лилия (2013) </a:t>
            </a:r>
          </a:p>
          <a:p>
            <a:pPr marL="0" indent="0" algn="ctr" eaLnBrk="1" hangingPunct="1">
              <a:buFontTx/>
              <a:buNone/>
            </a:pPr>
            <a:r>
              <a:rPr lang="ru-RU" altLang="ru-RU" b="1" i="1" dirty="0" err="1" smtClean="0">
                <a:latin typeface="Times New Roman" pitchFamily="18" charset="0"/>
                <a:cs typeface="Times New Roman" pitchFamily="18" charset="0"/>
              </a:rPr>
              <a:t>Зинурова</a:t>
            </a: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 smtClean="0">
                <a:latin typeface="Times New Roman" pitchFamily="18" charset="0"/>
                <a:cs typeface="Times New Roman" pitchFamily="18" charset="0"/>
              </a:rPr>
              <a:t>Алима</a:t>
            </a: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 (2021)</a:t>
            </a:r>
          </a:p>
          <a:p>
            <a:pPr marL="0" indent="0" algn="ctr" eaLnBrk="1" hangingPunct="1">
              <a:buFontTx/>
              <a:buNone/>
            </a:pPr>
            <a:r>
              <a:rPr lang="ru-RU" altLang="ru-RU" b="1" i="1" dirty="0" err="1" smtClean="0">
                <a:latin typeface="Times New Roman" pitchFamily="18" charset="0"/>
                <a:cs typeface="Times New Roman" pitchFamily="18" charset="0"/>
              </a:rPr>
              <a:t>Аширова</a:t>
            </a: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 err="1" smtClean="0">
                <a:latin typeface="Times New Roman" pitchFamily="18" charset="0"/>
                <a:cs typeface="Times New Roman" pitchFamily="18" charset="0"/>
              </a:rPr>
              <a:t>Айша</a:t>
            </a:r>
            <a:r>
              <a:rPr lang="ru-RU" altLang="ru-RU" b="1" i="1" dirty="0" smtClean="0">
                <a:latin typeface="Times New Roman" pitchFamily="18" charset="0"/>
                <a:cs typeface="Times New Roman" pitchFamily="18" charset="0"/>
              </a:rPr>
              <a:t> (2022)</a:t>
            </a:r>
          </a:p>
          <a:p>
            <a:pPr marL="0" indent="0" algn="ctr" eaLnBrk="1" hangingPunct="1">
              <a:buFontTx/>
              <a:buNone/>
            </a:pPr>
            <a:r>
              <a:rPr lang="tt-RU" altLang="ru-RU" b="1" i="1" dirty="0" smtClean="0">
                <a:latin typeface="Times New Roman" pitchFamily="18" charset="0"/>
                <a:cs typeface="Times New Roman" pitchFamily="18" charset="0"/>
              </a:rPr>
              <a:t>Аширова Хадиджа (2024)</a:t>
            </a:r>
            <a:endParaRPr lang="ru-RU" alt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6439796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w0QL_qQTSLrQ0CkDtrLH9XNQAlI0Zg6lJOtuXVwFduWcHQiH3k207NQIpH9nm6H1cK8BPqxQidAV4ByPS0mIvZnp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1313" t="10770" r="14988"/>
          <a:stretch/>
        </p:blipFill>
        <p:spPr>
          <a:xfrm>
            <a:off x="145713" y="4651604"/>
            <a:ext cx="4302547" cy="21024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50" t="18346" r="20317" b="7921"/>
          <a:stretch/>
        </p:blipFill>
        <p:spPr bwMode="auto">
          <a:xfrm>
            <a:off x="5799259" y="1032148"/>
            <a:ext cx="3063573" cy="19773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04799" y="152400"/>
            <a:ext cx="8344729" cy="685800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Класстан</a:t>
            </a: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тыш</a:t>
            </a: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чаралар</a:t>
            </a:r>
            <a:endParaRPr kumimoji="0" lang="ru-RU" altLang="ru-RU" sz="3200" b="1" i="1" u="none" strike="noStrike" kern="0" cap="none" spc="0" normalizeH="0" baseline="0" noProof="0" dirty="0" smtClean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8" name="Рисунок 17" descr="deX4dpdnqQxQW-d4BQQ07JdyMadWI7bbSeSluvBxOnrLvk5idVAABLbBAHCd462vje7ngklTbfDgNU39NQPjgCYC.jpg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r="18888"/>
          <a:stretch/>
        </p:blipFill>
        <p:spPr>
          <a:xfrm>
            <a:off x="4895262" y="4485456"/>
            <a:ext cx="3965119" cy="21997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1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09" t="17369" r="17073" b="2632"/>
          <a:stretch/>
        </p:blipFill>
        <p:spPr bwMode="auto">
          <a:xfrm>
            <a:off x="206978" y="1032148"/>
            <a:ext cx="3992953" cy="21257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000" t="27311" r="22844" b="605"/>
          <a:stretch/>
        </p:blipFill>
        <p:spPr bwMode="auto">
          <a:xfrm>
            <a:off x="3276600" y="1964233"/>
            <a:ext cx="2942653" cy="20904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 descr="64UvGUXpaIEIJ77rLJlKiAFsiE_kEnxJ-m3uUZZIuY89E51OlKh_Viz6yqtf2nH5BDm47PL7cJAGF7F2tX-2D_8w.jpg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8217"/>
          <a:stretch>
            <a:fillRect/>
          </a:stretch>
        </p:blipFill>
        <p:spPr>
          <a:xfrm>
            <a:off x="5451442" y="2897426"/>
            <a:ext cx="3198086" cy="19599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I07uD9xPW-Hb_Quzke5QYE5a1JaRa5uaNDKlhRjMnk14YPhlbQ731rjTM40h0y980GxCZ_WrGcxb_WjnDOssJq0Z.jpg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5478"/>
          <a:stretch>
            <a:fillRect/>
          </a:stretch>
        </p:blipFill>
        <p:spPr>
          <a:xfrm>
            <a:off x="268013" y="2933327"/>
            <a:ext cx="3233192" cy="19240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25074202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42916">
            <a:off x="147692" y="1353322"/>
            <a:ext cx="4205873" cy="18925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77" t="9675" r="33141" b="3843"/>
          <a:stretch/>
        </p:blipFill>
        <p:spPr bwMode="auto">
          <a:xfrm rot="20976526">
            <a:off x="375694" y="3464858"/>
            <a:ext cx="2325640" cy="26522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304799" y="160338"/>
            <a:ext cx="8344729" cy="685800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Класстан</a:t>
            </a: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тыш</a:t>
            </a:r>
            <a:r>
              <a:rPr kumimoji="0" lang="ru-RU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чаралар</a:t>
            </a:r>
            <a:endParaRPr kumimoji="0" lang="ru-RU" altLang="ru-RU" sz="3200" b="1" i="1" u="none" strike="noStrike" kern="0" cap="none" spc="0" normalizeH="0" baseline="0" noProof="0" dirty="0" smtClean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456" b="9255"/>
          <a:stretch/>
        </p:blipFill>
        <p:spPr bwMode="auto">
          <a:xfrm rot="432081">
            <a:off x="4551096" y="1365143"/>
            <a:ext cx="4291533" cy="20370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AutoShape 6" descr="https://sun9-38.userapi.com/impg/YSNhzGsvd45G05y1G3uitRfb7CDGWilm6MQ9_g/dqxFfTcig98.jpg?size=1280x721&amp;quality=95&amp;sign=b0c0c88de767e6d097e5def4dd841ce1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718"/>
          <a:stretch/>
        </p:blipFill>
        <p:spPr bwMode="auto">
          <a:xfrm rot="554857">
            <a:off x="6703237" y="3096915"/>
            <a:ext cx="1953754" cy="36592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55" t="22988" r="11192" b="3206"/>
          <a:stretch/>
        </p:blipFill>
        <p:spPr bwMode="auto">
          <a:xfrm>
            <a:off x="3157563" y="2704614"/>
            <a:ext cx="2565561" cy="18697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45" t="36571" r="6423" b="2595"/>
          <a:stretch/>
        </p:blipFill>
        <p:spPr bwMode="auto">
          <a:xfrm>
            <a:off x="1870841" y="4584888"/>
            <a:ext cx="4685703" cy="20848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58891491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28600" y="1219200"/>
            <a:ext cx="8610600" cy="55202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r>
              <a:rPr lang="tt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очетное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звание  «Заслуженный учитель РТ» (2021) </a:t>
            </a:r>
          </a:p>
          <a:p>
            <a:r>
              <a:rPr lang="tt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нак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отличия «Почетный наставник» (2023</a:t>
            </a:r>
            <a:r>
              <a:rPr lang="tt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1.Почетная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Министерства общего и профессионального образования СО (2007)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2.Почетная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Министерства образования и науки РФ (2016)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3.Грамота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РТ (2024, 2023, 2022, 2020)</a:t>
            </a:r>
          </a:p>
          <a:p>
            <a:r>
              <a:rPr lang="tt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.Благодарственное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Председателя Национального Совета Всемирного конгресса татар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В.Г.Шахразиева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(2020)</a:t>
            </a:r>
          </a:p>
          <a:p>
            <a:r>
              <a:rPr lang="tt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</a:t>
            </a:r>
            <a:r>
              <a:rPr lang="tt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письм</a:t>
            </a:r>
            <a:r>
              <a:rPr lang="tt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Постоянного представительства РТ по Уральскому региону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2400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304800"/>
            <a:ext cx="8610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tt-RU" sz="2800" b="1" i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Хезмәтемнең нәтиҗәсе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365" y="228600"/>
            <a:ext cx="7924800" cy="685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800" b="1" i="1" cap="none" dirty="0" err="1">
                <a:solidFill>
                  <a:srgbClr val="336600"/>
                </a:solidFill>
                <a:latin typeface="Georgia" pitchFamily="18" charset="0"/>
              </a:rPr>
              <a:t>М</a:t>
            </a:r>
            <a:r>
              <a:rPr lang="ru-RU" sz="2800" b="1" i="1" cap="none" dirty="0" err="1" smtClean="0">
                <a:solidFill>
                  <a:srgbClr val="336600"/>
                </a:solidFill>
                <a:latin typeface="Georgia" pitchFamily="18" charset="0"/>
              </a:rPr>
              <a:t>әгариф</a:t>
            </a:r>
            <a:r>
              <a:rPr lang="ru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 </a:t>
            </a:r>
            <a:r>
              <a:rPr lang="ru-RU" sz="2800" b="1" i="1" cap="none" dirty="0" err="1" smtClean="0">
                <a:solidFill>
                  <a:srgbClr val="336600"/>
                </a:solidFill>
                <a:latin typeface="Georgia" pitchFamily="18" charset="0"/>
              </a:rPr>
              <a:t>турында</a:t>
            </a:r>
            <a:r>
              <a:rPr lang="ru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 </a:t>
            </a:r>
            <a:r>
              <a:rPr lang="ru-RU" sz="2800" b="1" i="1" cap="none" dirty="0" err="1" smtClean="0">
                <a:solidFill>
                  <a:srgbClr val="336600"/>
                </a:solidFill>
                <a:latin typeface="Georgia" pitchFamily="18" charset="0"/>
              </a:rPr>
              <a:t>документлар</a:t>
            </a:r>
            <a:endParaRPr lang="ru-RU" sz="2800" b="1" i="1" cap="none" dirty="0">
              <a:solidFill>
                <a:srgbClr val="336600"/>
              </a:solidFill>
              <a:latin typeface="Georg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978" t="17888" r="7548" b="6250"/>
          <a:stretch/>
        </p:blipFill>
        <p:spPr bwMode="auto">
          <a:xfrm rot="20921675">
            <a:off x="386747" y="1440349"/>
            <a:ext cx="2992420" cy="41881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678" t="17565" r="6986" b="8298"/>
          <a:stretch/>
        </p:blipFill>
        <p:spPr bwMode="auto">
          <a:xfrm rot="994116">
            <a:off x="5558960" y="1517152"/>
            <a:ext cx="2913610" cy="41397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330" t="48383" r="5167" b="11099"/>
          <a:stretch/>
        </p:blipFill>
        <p:spPr bwMode="auto">
          <a:xfrm>
            <a:off x="2895600" y="4523204"/>
            <a:ext cx="3526253" cy="22625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763000" cy="1219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/>
            <a:r>
              <a:rPr lang="tt-RU" sz="2800" b="1" i="1" dirty="0">
                <a:solidFill>
                  <a:srgbClr val="336600"/>
                </a:solidFill>
                <a:latin typeface="Georgia" pitchFamily="18" charset="0"/>
              </a:rPr>
              <a:t>Педагогик белемнәрне бертуктаусыз </a:t>
            </a:r>
            <a:r>
              <a:rPr lang="tt-RU" sz="2800" b="1" i="1" dirty="0" smtClean="0">
                <a:solidFill>
                  <a:srgbClr val="336600"/>
                </a:solidFill>
                <a:latin typeface="Georgia" pitchFamily="18" charset="0"/>
              </a:rPr>
              <a:t>арттыру  (</a:t>
            </a:r>
            <a:r>
              <a:rPr lang="tt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Курслар</a:t>
            </a:r>
            <a:r>
              <a:rPr lang="tt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)</a:t>
            </a:r>
            <a:endParaRPr lang="ru-RU" sz="2800" b="1" i="1" cap="none" dirty="0">
              <a:solidFill>
                <a:srgbClr val="336600"/>
              </a:solidFill>
              <a:latin typeface="Georgia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75089118"/>
              </p:ext>
            </p:extLst>
          </p:nvPr>
        </p:nvGraphicFramePr>
        <p:xfrm>
          <a:off x="152400" y="1600201"/>
          <a:ext cx="8763000" cy="5221013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5342885"/>
                <a:gridCol w="895061"/>
                <a:gridCol w="1001839"/>
                <a:gridCol w="1523215"/>
              </a:tblGrid>
              <a:tr h="5678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Исеме</a:t>
                      </a:r>
                      <a:r>
                        <a:rPr lang="ru-RU" sz="200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lang="ru-RU" sz="180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i="0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Сәг</a:t>
                      </a:r>
                      <a:r>
                        <a:rPr lang="ru-RU" sz="180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80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Кайчан </a:t>
                      </a:r>
                      <a:endParaRPr lang="ru-RU" sz="180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800" i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Кайда </a:t>
                      </a:r>
                      <a:endParaRPr lang="ru-RU" sz="1800" i="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417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«Развитие профессиональной компетентности специалистов, привлекаемых к осуществлению всестороннего анализа результатов профессиональной деятельности педагогических работников,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аттестующихся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целях установления квалификационных категорий в условиях подготовки к введению национальной системы учительского роста»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ч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17.01.22-19.01.22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ГАОУ ДПО СО «ИРО»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6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«Реализация требований обновленных ФГОС НОО, ФГОС ООО в работе учителя»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ч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14.06.22-27.06.22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ГАОУ ДПО СО «ИРО»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6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«Преподавание родного языка в условиях реализации обновленных ФГОС»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ч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ГАОУ ДПО СО «ИРО»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63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«Обновленные ФГОС ОО: технологии реализации образовательного процесса»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ч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ГАОУ ДПО СО «ИРО»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061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Микрокурс  «Тренажер по орфографии и пунктуации»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ч.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ЦНППМ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634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«Оказание первой помощи детям и взрослым»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ч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28-29.09. 2024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ЦДО «Новое измерение»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2577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" y="152400"/>
            <a:ext cx="8686800" cy="838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defRPr/>
            </a:pPr>
            <a:r>
              <a:rPr lang="tt-RU" sz="2800" b="1" i="1" cap="none" dirty="0">
                <a:solidFill>
                  <a:srgbClr val="336600"/>
                </a:solidFill>
                <a:latin typeface="Georgia" pitchFamily="18" charset="0"/>
              </a:rPr>
              <a:t>З</a:t>
            </a:r>
            <a:r>
              <a:rPr lang="tt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аманча белем бирү технологияләрен нәтиҗәле  файдалану</a:t>
            </a:r>
            <a:endParaRPr lang="ru-RU" sz="2800" i="1" cap="none" dirty="0">
              <a:solidFill>
                <a:srgbClr val="3366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72200" y="3283169"/>
            <a:ext cx="2590800" cy="1219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tt-RU" sz="2000" b="1" i="1" dirty="0" smtClean="0">
                <a:latin typeface="Georgia" pitchFamily="18" charset="0"/>
              </a:rPr>
              <a:t>Мәгълүмати-коммуникатив технология</a:t>
            </a:r>
            <a:endParaRPr lang="ru-RU" sz="2000" b="1" i="1" dirty="0">
              <a:latin typeface="Georgia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8600" y="1371600"/>
            <a:ext cx="2743200" cy="1219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tt-RU" sz="2000" b="1" i="1" dirty="0" smtClean="0">
                <a:latin typeface="Georgia" pitchFamily="18" charset="0"/>
              </a:rPr>
              <a:t>Коммуникатив технология</a:t>
            </a:r>
            <a:endParaRPr lang="ru-RU" sz="2000" b="1" i="1" dirty="0">
              <a:latin typeface="Georgia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48400" y="1399190"/>
            <a:ext cx="2514600" cy="119161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tt-RU" sz="2000" b="1" i="1" dirty="0" smtClean="0">
                <a:latin typeface="Georgia" pitchFamily="18" charset="0"/>
              </a:rPr>
              <a:t>Проект технологиясе</a:t>
            </a:r>
            <a:endParaRPr lang="ru-RU" sz="2000" b="1" i="1" dirty="0">
              <a:latin typeface="Georgi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8600" y="3206969"/>
            <a:ext cx="2743200" cy="1371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tt-RU" sz="2000" b="1" i="1" dirty="0">
                <a:latin typeface="Georgia" pitchFamily="18" charset="0"/>
              </a:rPr>
              <a:t>Проблемалы укыту технологиясе</a:t>
            </a:r>
            <a:endParaRPr lang="ru-RU" sz="2000" b="1" i="1" dirty="0">
              <a:latin typeface="Georgia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69879" y="4480692"/>
            <a:ext cx="2335924" cy="11206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tt-RU" sz="2000" b="1" i="1" dirty="0">
              <a:latin typeface="Georgia" pitchFamily="18" charset="0"/>
            </a:endParaRPr>
          </a:p>
          <a:p>
            <a:pPr>
              <a:defRPr/>
            </a:pPr>
            <a:r>
              <a:rPr lang="tt-RU" sz="2000" b="1" i="1" dirty="0" smtClean="0">
                <a:latin typeface="Georgia" pitchFamily="18" charset="0"/>
              </a:rPr>
              <a:t>Сәламәтлекне саклау </a:t>
            </a:r>
            <a:r>
              <a:rPr lang="tt-RU" sz="2000" b="1" i="1" dirty="0">
                <a:latin typeface="Georgia" pitchFamily="18" charset="0"/>
              </a:rPr>
              <a:t>технологиясе</a:t>
            </a:r>
          </a:p>
          <a:p>
            <a:pPr>
              <a:defRPr/>
            </a:pPr>
            <a:endParaRPr lang="ru-RU" sz="2000" b="1" i="1" dirty="0">
              <a:solidFill>
                <a:srgbClr val="FFFFFF"/>
              </a:solidFill>
              <a:latin typeface="Georgia" pitchFamily="18" charset="0"/>
              <a:cs typeface="Arial" charset="0"/>
            </a:endParaRPr>
          </a:p>
        </p:txBody>
      </p:sp>
      <p:cxnSp>
        <p:nvCxnSpPr>
          <p:cNvPr id="13" name="Прямая со стрелкой 12"/>
          <p:cNvCxnSpPr>
            <a:stCxn id="6" idx="3"/>
            <a:endCxn id="6" idx="3"/>
          </p:cNvCxnSpPr>
          <p:nvPr/>
        </p:nvCxnSpPr>
        <p:spPr>
          <a:xfrm>
            <a:off x="2971800" y="198120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3351486" y="2368769"/>
            <a:ext cx="243840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b="1" i="1" dirty="0" err="1">
                <a:latin typeface="Georgia" pitchFamily="18" charset="0"/>
              </a:rPr>
              <a:t>Уен</a:t>
            </a:r>
            <a:r>
              <a:rPr lang="ru-RU" sz="2000" b="1" i="1" dirty="0">
                <a:latin typeface="Georgia" pitchFamily="18" charset="0"/>
              </a:rPr>
              <a:t> </a:t>
            </a:r>
            <a:r>
              <a:rPr lang="ru-RU" sz="2000" b="1" i="1" dirty="0" err="1">
                <a:latin typeface="Georgia" pitchFamily="18" charset="0"/>
              </a:rPr>
              <a:t>технологиясе</a:t>
            </a:r>
            <a:endParaRPr lang="ru-RU" sz="2000" b="1" i="1" dirty="0">
              <a:latin typeface="Georgia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75896" y="5562600"/>
            <a:ext cx="2543503" cy="99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tt-RU" sz="2000" b="1" i="1" dirty="0">
              <a:latin typeface="Georgia" pitchFamily="18" charset="0"/>
            </a:endParaRPr>
          </a:p>
          <a:p>
            <a:pPr>
              <a:defRPr/>
            </a:pPr>
            <a:r>
              <a:rPr lang="tt-RU" sz="2000" b="1" i="1" dirty="0" smtClean="0">
                <a:latin typeface="Georgia" pitchFamily="18" charset="0"/>
              </a:rPr>
              <a:t>Критик фикерләү технологиясе</a:t>
            </a:r>
            <a:endParaRPr lang="tt-RU" sz="2000" b="1" i="1" dirty="0">
              <a:latin typeface="Georgia" pitchFamily="18" charset="0"/>
            </a:endParaRPr>
          </a:p>
          <a:p>
            <a:pPr>
              <a:defRPr/>
            </a:pPr>
            <a:endParaRPr lang="ru-RU" sz="2000" b="1" i="1" dirty="0">
              <a:solidFill>
                <a:srgbClr val="FFFFFF"/>
              </a:solidFill>
              <a:latin typeface="Georgia" pitchFamily="18" charset="0"/>
              <a:cs typeface="Arial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362700" y="5562600"/>
            <a:ext cx="2286000" cy="990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tt-RU" sz="2000" b="1" i="1" dirty="0">
              <a:latin typeface="Georgia" pitchFamily="18" charset="0"/>
            </a:endParaRPr>
          </a:p>
          <a:p>
            <a:pPr>
              <a:defRPr/>
            </a:pPr>
            <a:r>
              <a:rPr lang="tt-RU" sz="2000" b="1" i="1" dirty="0" smtClean="0">
                <a:latin typeface="Georgia" pitchFamily="18" charset="0"/>
              </a:rPr>
              <a:t>Продуктив уку технологиясе</a:t>
            </a:r>
            <a:endParaRPr lang="tt-RU" sz="2000" b="1" i="1" dirty="0">
              <a:latin typeface="Georgia" pitchFamily="18" charset="0"/>
            </a:endParaRPr>
          </a:p>
          <a:p>
            <a:pPr>
              <a:defRPr/>
            </a:pPr>
            <a:endParaRPr lang="ru-RU" sz="2000" b="1" i="1" dirty="0">
              <a:solidFill>
                <a:srgbClr val="FFFFFF"/>
              </a:solidFill>
              <a:latin typeface="Georgia" pitchFamily="18" charset="0"/>
              <a:cs typeface="Arial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763000" cy="762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t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Тәҗрибә белән уртаклашу</a:t>
            </a:r>
            <a:endParaRPr lang="ru-RU" sz="2800" b="1" i="1" cap="none" dirty="0">
              <a:solidFill>
                <a:srgbClr val="336600"/>
              </a:solidFill>
              <a:latin typeface="Georgia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42046964"/>
              </p:ext>
            </p:extLst>
          </p:nvPr>
        </p:nvGraphicFramePr>
        <p:xfrm>
          <a:off x="228600" y="1219200"/>
          <a:ext cx="8763000" cy="5356688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609599"/>
                <a:gridCol w="3331040"/>
                <a:gridCol w="4822361"/>
              </a:tblGrid>
              <a:tr h="10668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Уку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елы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504" marR="61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Чара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конференция, форум, мастер-класс, семинар,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вебинар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круглый стол, педагогические чтения и другое),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504" marR="6150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Нәрсә эшләдем 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504" marR="61504" marT="0" marB="0"/>
                </a:tc>
              </a:tr>
              <a:tr h="15504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2019/2020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504" marR="61504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 методический месячник педагогических работников ОО АГО «Стратегия работы школ с низкими результатами обучения и школ, функционирующих в неблагополучных социальных условиях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1504" marR="61504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 на тему: «Сохранение традиций и родного языка как средство достижения успеха»</a:t>
                      </a:r>
                    </a:p>
                  </a:txBody>
                  <a:tcPr marL="61504" marR="61504" marT="0" marB="0"/>
                </a:tc>
              </a:tr>
              <a:tr h="1205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2022/2023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504" marR="61504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Муниципальный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(«Рождественские образовательные  чтения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»)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1504" marR="61504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Представление практики  «Духовно-нравственное развитие и воспитание обучающихся на уроках татарской литературы и во внеклассной работе» в рамках 4-й секции Муниципального этапа 32-х Рождественских образовательных чтений «Православие и отечественная культура: потери и приобретения минувшего, образ будущего»</a:t>
                      </a:r>
                    </a:p>
                  </a:txBody>
                  <a:tcPr marL="61504" marR="61504" marT="0" marB="0"/>
                </a:tc>
              </a:tr>
              <a:tr h="5168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2023/2024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504" marR="61504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Педсовет </a:t>
                      </a:r>
                    </a:p>
                  </a:txBody>
                  <a:tcPr marL="61504" marR="61504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Предъявление опыта работы по теме: «Организация проектной деятельности обучающихся. Выбор темы проекта»  </a:t>
                      </a:r>
                    </a:p>
                  </a:txBody>
                  <a:tcPr marL="61504" marR="61504" marT="0" marB="0"/>
                </a:tc>
              </a:tr>
              <a:tr h="3445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2024/2025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1504" marR="61504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400" kern="120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Семинар</a:t>
                      </a:r>
                      <a:endParaRPr lang="ru-RU" sz="1400" kern="120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1504" marR="61504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4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“Аттестация педагогических работников по новой форме”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1504" marR="61504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55775" y="14779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23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52400" y="381000"/>
            <a:ext cx="8839200" cy="838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2800" b="1" i="1" cap="none" dirty="0" err="1">
                <a:solidFill>
                  <a:srgbClr val="336600"/>
                </a:solidFill>
                <a:latin typeface="Georgia" pitchFamily="18" charset="0"/>
              </a:rPr>
              <a:t>П</a:t>
            </a:r>
            <a:r>
              <a:rPr lang="ru-RU" sz="2800" b="1" i="1" cap="none" dirty="0" err="1" smtClean="0">
                <a:solidFill>
                  <a:srgbClr val="336600"/>
                </a:solidFill>
                <a:latin typeface="Georgia" pitchFamily="18" charset="0"/>
              </a:rPr>
              <a:t>рофессиональ</a:t>
            </a:r>
            <a:r>
              <a:rPr lang="ru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 </a:t>
            </a:r>
            <a:r>
              <a:rPr lang="ru-RU" sz="2800" b="1" i="1" cap="none" dirty="0" err="1" smtClean="0">
                <a:solidFill>
                  <a:srgbClr val="336600"/>
                </a:solidFill>
                <a:latin typeface="Georgia" pitchFamily="18" charset="0"/>
              </a:rPr>
              <a:t>бәйгеләрдә</a:t>
            </a:r>
            <a:r>
              <a:rPr lang="ru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  </a:t>
            </a:r>
            <a:r>
              <a:rPr lang="ru-RU" sz="2800" b="1" i="1" cap="none" dirty="0" err="1" smtClean="0">
                <a:solidFill>
                  <a:srgbClr val="336600"/>
                </a:solidFill>
                <a:latin typeface="Georgia" pitchFamily="18" charset="0"/>
              </a:rPr>
              <a:t>катнашу</a:t>
            </a:r>
            <a:endParaRPr lang="ru-RU" sz="2800" b="1" i="1" cap="none" dirty="0">
              <a:solidFill>
                <a:srgbClr val="336600"/>
              </a:solidFill>
              <a:latin typeface="Georgia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94039069"/>
              </p:ext>
            </p:extLst>
          </p:nvPr>
        </p:nvGraphicFramePr>
        <p:xfrm>
          <a:off x="152400" y="1523998"/>
          <a:ext cx="8839200" cy="4979529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219200"/>
                <a:gridCol w="3962400"/>
                <a:gridCol w="2003553"/>
                <a:gridCol w="1654047"/>
              </a:tblGrid>
              <a:tr h="5334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Уку елы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Бәйгенең исеме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Дәрәҗә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Нәтиҗә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354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/2022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чтецов «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Туган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тел»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Межрегиональный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Лауреат 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11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2022/2023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национального подворья 9-го Свердловского областного детского праздника «Сабантуй»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Призер (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2-нче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урын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636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2023/2024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Открытый региональный литературно-художественный онлайн конкурс «Наследники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Джалиля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  в номинации  «Муса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Джалиль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татарском»  в возрастной категории старше 18 лет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Призер (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2-нче  </a:t>
                      </a:r>
                      <a:r>
                        <a:rPr lang="ru-RU" sz="16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урын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7354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2023/2024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 художественного чтения «Туган тел-2024», посвященного Году семьи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Федеральный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Җиңүче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77950" y="2697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52400" y="304800"/>
            <a:ext cx="8839200" cy="838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ru-RU" sz="2800" b="1" i="1" cap="none" dirty="0" err="1">
                <a:solidFill>
                  <a:srgbClr val="336600"/>
                </a:solidFill>
                <a:latin typeface="Georgia" pitchFamily="18" charset="0"/>
              </a:rPr>
              <a:t>П</a:t>
            </a:r>
            <a:r>
              <a:rPr lang="ru-RU" sz="2800" b="1" i="1" cap="none" dirty="0" err="1" smtClean="0">
                <a:solidFill>
                  <a:srgbClr val="336600"/>
                </a:solidFill>
                <a:latin typeface="Georgia" pitchFamily="18" charset="0"/>
              </a:rPr>
              <a:t>рофессиональ</a:t>
            </a:r>
            <a:r>
              <a:rPr lang="ru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 </a:t>
            </a:r>
            <a:r>
              <a:rPr lang="ru-RU" sz="2800" b="1" i="1" cap="none" dirty="0" err="1" smtClean="0">
                <a:solidFill>
                  <a:srgbClr val="336600"/>
                </a:solidFill>
                <a:latin typeface="Georgia" pitchFamily="18" charset="0"/>
              </a:rPr>
              <a:t>бәйгеләрдә</a:t>
            </a:r>
            <a:r>
              <a:rPr lang="ru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  </a:t>
            </a:r>
            <a:r>
              <a:rPr lang="ru-RU" sz="2800" b="1" i="1" cap="none" dirty="0" err="1" smtClean="0">
                <a:solidFill>
                  <a:srgbClr val="336600"/>
                </a:solidFill>
                <a:latin typeface="Georgia" pitchFamily="18" charset="0"/>
              </a:rPr>
              <a:t>катнашу</a:t>
            </a:r>
            <a:endParaRPr lang="ru-RU" sz="2800" b="1" i="1" cap="none" dirty="0">
              <a:solidFill>
                <a:srgbClr val="336600"/>
              </a:solidFill>
              <a:latin typeface="Georgia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77950" y="2697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5371865"/>
              </p:ext>
            </p:extLst>
          </p:nvPr>
        </p:nvGraphicFramePr>
        <p:xfrm>
          <a:off x="152401" y="1371602"/>
          <a:ext cx="8839200" cy="5181598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371599"/>
                <a:gridCol w="2362200"/>
                <a:gridCol w="5105401"/>
              </a:tblGrid>
              <a:tr h="6581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Уку елы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Дәрәҗә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Нәтиҗә </a:t>
                      </a: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311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2022/2023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Региональный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(ГАОУ ДПО СО «ИРО»)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Призер конкурса методических разработок по преподаванию русского языка как родного, неродного и иностранного, а также методических разработок по сохранению и развитию родных языков и литератур народов РФ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34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2023/2024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Федеральный 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(ГАОУ ДПО «ИРО Республики Татарстан»)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2-е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во всероссийском конкурсе методических разработок урока татарского языка, посвященный Году семьи в РФ и Году выдающихся личностей, объявленному Национальным Советом Всемирного конгресса татар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582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2023/2024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Федеральный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Всероссийское издание «Образовательное пространство»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2-е 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место во всероссийском конкурсе «Лучшая методическая разработка»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93969509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52400" y="228600"/>
            <a:ext cx="8839200" cy="838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tt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Төрле чаралар үткәрү </a:t>
            </a:r>
            <a:endParaRPr lang="ru-RU" sz="2800" b="1" i="1" cap="none" dirty="0">
              <a:solidFill>
                <a:srgbClr val="336600"/>
              </a:solidFill>
              <a:latin typeface="Georgia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77950" y="2697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4755419"/>
              </p:ext>
            </p:extLst>
          </p:nvPr>
        </p:nvGraphicFramePr>
        <p:xfrm>
          <a:off x="152400" y="1295400"/>
          <a:ext cx="8839200" cy="5299774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7239000"/>
                <a:gridCol w="1600200"/>
              </a:tblGrid>
              <a:tr h="378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t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Исеме 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464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и проведение Всемирной образовательной акции «</a:t>
                      </a:r>
                      <a:r>
                        <a:rPr lang="ru-RU" sz="1600" b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Татарча</a:t>
                      </a: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диктант» 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0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и проведение Межрегиональной олимпиады по татарскому языку и литературе»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25.02.2021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102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Всероссийского показа фильмов к Международному Дню освобождения узников фашистских концлагерей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2023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102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и презентация национального подворья на 9-м Свердловском областном детском Сабантуе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01.06.2023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102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Онлайн-марафон, приуроченный ко Дню родного языка. Проведение интеллектуальной игры для обучающихся по культуре и языкам народов России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21.02.23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00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(написание сценария)  и проведение встречи с писателями РТ (ведущая)</a:t>
                      </a:r>
                      <a:endParaRPr lang="ru-RU" sz="14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20.10.23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92727375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685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t-RU" sz="2800" b="1" i="1" cap="none" dirty="0" smtClean="0">
                <a:solidFill>
                  <a:srgbClr val="336600"/>
                </a:solidFill>
                <a:latin typeface="Georgia" pitchFamily="18" charset="0"/>
              </a:rPr>
              <a:t>Публикацияләр </a:t>
            </a:r>
            <a:endParaRPr lang="ru-RU" sz="2800" b="1" i="1" cap="none" dirty="0">
              <a:solidFill>
                <a:srgbClr val="336600"/>
              </a:solidFill>
              <a:latin typeface="Georgia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03778241"/>
              </p:ext>
            </p:extLst>
          </p:nvPr>
        </p:nvGraphicFramePr>
        <p:xfrm>
          <a:off x="304800" y="1143000"/>
          <a:ext cx="8686800" cy="5559206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4342946"/>
                <a:gridCol w="4343854"/>
              </a:tblGrid>
              <a:tr h="36576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Исеме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>
                    <a:solidFill>
                      <a:srgbClr val="8EC5DE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Кайда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бастырылган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>
                    <a:solidFill>
                      <a:srgbClr val="8EC5DE"/>
                    </a:solidFill>
                  </a:tcPr>
                </a:tc>
              </a:tr>
              <a:tr h="389466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«Встреча с писателями РТ»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multiurok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ru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(Сайт «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Мультиурок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  <a:tr h="389466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«Викторина по творчеству Мусы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Джалиля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multiurok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ru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(Сайт «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Мультиурок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  <a:tr h="389466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«Морфемный разбор слова»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multiurok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ru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(Сайт «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Мультиурок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  <a:tr h="389466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«Деятельность учителя в условиях ФГОС»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http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://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multiurok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ru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(Сайт «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Мультиурок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  <a:tr h="389466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«Я учитель – и этим горжусь»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Областная газета «Чистый источник» №11-2023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  <a:tr h="389466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«Язучылар белэн очрашу кичэсе»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Областная газета «Чистый источник» №11-2023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  <a:tr h="389466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«Живи и процветай, любимая школа! С юбилеем!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Областная газета «Чистый источник» №6-2023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  <a:tr h="389466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«Открытие Года педагога и наставника в Азигулово»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Областная газета «Чистый источник» №4-2023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  <a:tr h="389466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«Наследие Г.Тукая бесценно»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Областная газета «Чистый источник» №5-2022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  <a:tr h="584198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«Азигуловцы приняли участие в Пятом Всероссийском съезде учителей сельских школ»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Областная газета «Чистый источник» №12-2021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  <a:tr h="389466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«Межрегиональная олимпиада»</a:t>
                      </a:r>
                      <a:endParaRPr lang="ru-RU" sz="14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Областная газета «Чистый источник» №2-2021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  <a:tr h="584198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«Сохранение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традиций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родного языка как средство достижения успеха»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Сборник УО Администрации АГО «Муниципальный методический месячник» (февраль, 2020)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861" marR="6286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3044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2228</TotalTime>
  <Words>1089</Words>
  <Application>Microsoft Office PowerPoint</Application>
  <PresentationFormat>Экран (4:3)</PresentationFormat>
  <Paragraphs>245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Мәгариф турында документлар</vt:lpstr>
      <vt:lpstr>Педагогик белемнәрне бертуктаусыз арттыру  (Курслар)</vt:lpstr>
      <vt:lpstr>Заманча белем бирү технологияләрен нәтиҗәле  файдалану</vt:lpstr>
      <vt:lpstr>Тәҗрибә белән уртаклашу</vt:lpstr>
      <vt:lpstr>Профессиональ бәйгеләрдә  катнашу</vt:lpstr>
      <vt:lpstr>Профессиональ бәйгеләрдә  катнашу</vt:lpstr>
      <vt:lpstr>Төрле чаралар үткәрү </vt:lpstr>
      <vt:lpstr>Публикацияләр </vt:lpstr>
      <vt:lpstr>Укучыларымның олимпиадаларда уңышлары</vt:lpstr>
      <vt:lpstr>Укучыларымның иҗади бәйгеләрдә уңышлары</vt:lpstr>
      <vt:lpstr>Губернатор  премиясы лауреатлары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Кирамова Халида</dc:creator>
  <cp:lastModifiedBy>prolog</cp:lastModifiedBy>
  <cp:revision>226</cp:revision>
  <cp:lastPrinted>1601-01-01T00:00:00Z</cp:lastPrinted>
  <dcterms:created xsi:type="dcterms:W3CDTF">2012-03-03T13:23:29Z</dcterms:created>
  <dcterms:modified xsi:type="dcterms:W3CDTF">2025-02-11T12:49:55Z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