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45" r:id="rId1"/>
  </p:sldMasterIdLst>
  <p:notesMasterIdLst>
    <p:notesMasterId r:id="rId17"/>
  </p:notesMasterIdLst>
  <p:sldIdLst>
    <p:sldId id="314" r:id="rId2"/>
    <p:sldId id="335" r:id="rId3"/>
    <p:sldId id="346" r:id="rId4"/>
    <p:sldId id="325" r:id="rId5"/>
    <p:sldId id="347" r:id="rId6"/>
    <p:sldId id="324" r:id="rId7"/>
    <p:sldId id="353" r:id="rId8"/>
    <p:sldId id="354" r:id="rId9"/>
    <p:sldId id="348" r:id="rId10"/>
    <p:sldId id="342" r:id="rId11"/>
    <p:sldId id="340" r:id="rId12"/>
    <p:sldId id="350" r:id="rId13"/>
    <p:sldId id="356" r:id="rId14"/>
    <p:sldId id="355" r:id="rId15"/>
    <p:sldId id="343" r:id="rId16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336600"/>
    <a:srgbClr val="007434"/>
    <a:srgbClr val="8EC5DE"/>
    <a:srgbClr val="00863D"/>
    <a:srgbClr val="00B05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855" autoAdjust="0"/>
  </p:normalViewPr>
  <p:slideViewPr>
    <p:cSldViewPr>
      <p:cViewPr>
        <p:scale>
          <a:sx n="60" d="100"/>
          <a:sy n="60" d="100"/>
        </p:scale>
        <p:origin x="-1644" y="-3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B303A931-86C6-4ABB-B996-BC2E42A26CEA}" type="datetimeFigureOut">
              <a:rPr lang="ru-RU"/>
              <a:pPr>
                <a:defRPr/>
              </a:pPr>
              <a:t>11.02.2025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20723965-AB19-42E1-830C-82FAE86879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738517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399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0C5E2DE-A720-4DB1-A4D2-D12912DEAFB8}" type="slidenum">
              <a:rPr lang="ru-RU" smtClean="0"/>
              <a:pPr/>
              <a:t>1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723965-AB19-42E1-830C-82FAE8687900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723965-AB19-42E1-830C-82FAE8687900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723965-AB19-42E1-830C-82FAE8687900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581355-D50D-4BAE-9A02-E60177B19FC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440E9F-8576-4D8C-B6A1-8CA3E9A7BC0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21A5FF-C5D9-490F-A667-0A345A207AC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63D0D0-0B56-4187-94EA-155F49B1663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2F7263-2EAE-4886-A5B6-82406C0BA73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49C7-0D35-4F40-8E80-5126F340821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9DCFA7-F2A0-4455-BD6A-805D1F4CCDC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A4408D-0F53-4F67-BEE0-914A0E94934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5F3923-6A2B-48BE-BCF6-799C9F806FA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6AF0CD-BC4D-493E-B90D-B9C2C825D17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40BC47-0BA7-43F7-8CB7-8D78E47C163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tile tx="0" ty="0" sx="100000" sy="100000" flip="xy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D63D0D0-0B56-4187-94EA-155F49B1663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6" r:id="rId1"/>
    <p:sldLayoutId id="2147484047" r:id="rId2"/>
    <p:sldLayoutId id="2147484048" r:id="rId3"/>
    <p:sldLayoutId id="2147484049" r:id="rId4"/>
    <p:sldLayoutId id="2147484050" r:id="rId5"/>
    <p:sldLayoutId id="2147484051" r:id="rId6"/>
    <p:sldLayoutId id="2147484052" r:id="rId7"/>
    <p:sldLayoutId id="2147484053" r:id="rId8"/>
    <p:sldLayoutId id="2147484054" r:id="rId9"/>
    <p:sldLayoutId id="2147484055" r:id="rId10"/>
    <p:sldLayoutId id="2147484056" r:id="rId11"/>
  </p:sldLayoutIdLst>
  <p:transition>
    <p:pull dir="r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6.wdp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12.wdp"/><Relationship Id="rId3" Type="http://schemas.microsoft.com/office/2007/relationships/hdphoto" Target="../media/hdphoto7.wdp"/><Relationship Id="rId7" Type="http://schemas.microsoft.com/office/2007/relationships/hdphoto" Target="../media/hdphoto9.wdp"/><Relationship Id="rId12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11" Type="http://schemas.microsoft.com/office/2007/relationships/hdphoto" Target="../media/hdphoto11.wdp"/><Relationship Id="rId5" Type="http://schemas.microsoft.com/office/2007/relationships/hdphoto" Target="../media/hdphoto8.wdp"/><Relationship Id="rId15" Type="http://schemas.microsoft.com/office/2007/relationships/hdphoto" Target="../media/hdphoto13.wdp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microsoft.com/office/2007/relationships/hdphoto" Target="../media/hdphoto10.wdp"/><Relationship Id="rId1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14.wdp"/><Relationship Id="rId7" Type="http://schemas.microsoft.com/office/2007/relationships/hdphoto" Target="../media/hdphoto16.wdp"/><Relationship Id="rId12" Type="http://schemas.microsoft.com/office/2007/relationships/hdphoto" Target="../media/hdphoto18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microsoft.com/office/2007/relationships/hdphoto" Target="../media/hdphoto15.wdp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microsoft.com/office/2007/relationships/hdphoto" Target="../media/hdphoto17.wd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 Box 6"/>
          <p:cNvSpPr txBox="1">
            <a:spLocks noChangeArrowheads="1"/>
          </p:cNvSpPr>
          <p:nvPr/>
        </p:nvSpPr>
        <p:spPr bwMode="auto">
          <a:xfrm>
            <a:off x="7832725" y="417513"/>
            <a:ext cx="18415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9220" name="Text Box 7"/>
          <p:cNvSpPr txBox="1">
            <a:spLocks noChangeArrowheads="1"/>
          </p:cNvSpPr>
          <p:nvPr/>
        </p:nvSpPr>
        <p:spPr bwMode="auto">
          <a:xfrm>
            <a:off x="155575" y="185370"/>
            <a:ext cx="8747398" cy="95410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t-RU" sz="2800" b="1" i="1" dirty="0" smtClean="0">
                <a:solidFill>
                  <a:srgbClr val="007434"/>
                </a:solidFill>
                <a:latin typeface="Georgia" pitchFamily="18" charset="0"/>
              </a:rPr>
              <a:t>Бөтен Россия  </a:t>
            </a:r>
            <a:r>
              <a:rPr lang="tt-RU" sz="2800" b="1" i="1" dirty="0">
                <a:solidFill>
                  <a:srgbClr val="007434"/>
                </a:solidFill>
                <a:latin typeface="Georgia" pitchFamily="18" charset="0"/>
              </a:rPr>
              <a:t>бәйгесе </a:t>
            </a:r>
          </a:p>
          <a:p>
            <a:r>
              <a:rPr lang="tt-RU" sz="2800" b="1" i="1" dirty="0">
                <a:solidFill>
                  <a:srgbClr val="007434"/>
                </a:solidFill>
                <a:latin typeface="Georgia" pitchFamily="18" charset="0"/>
              </a:rPr>
              <a:t>“Иң яхшы татар теле укытучысы”</a:t>
            </a:r>
            <a:endParaRPr lang="ru-RU" sz="2800" b="1" i="1" dirty="0">
              <a:solidFill>
                <a:srgbClr val="007434"/>
              </a:solidFill>
              <a:latin typeface="Georgia" pitchFamily="18" charset="0"/>
            </a:endParaRPr>
          </a:p>
        </p:txBody>
      </p:sp>
      <p:sp>
        <p:nvSpPr>
          <p:cNvPr id="23554" name="AutoShape 2" descr="https://www.pngjoy.com/pngm/295/16816148_corner-flourish-0-fa0cb-b652f083-orig-metal-projects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556" name="AutoShape 4" descr="https://www.pngjoy.com/pngm/295/16816148_corner-flourish-0-fa0cb-b652f083-orig-metal-projects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414" t="29655" r="45172" b="35173"/>
          <a:stretch/>
        </p:blipFill>
        <p:spPr>
          <a:xfrm>
            <a:off x="6684031" y="1354179"/>
            <a:ext cx="2425973" cy="36749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-18394" y="1219200"/>
            <a:ext cx="6702425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t-RU" sz="2800" b="1" u="sng" dirty="0">
                <a:solidFill>
                  <a:srgbClr val="C00000"/>
                </a:solidFill>
                <a:latin typeface="Georgia" pitchFamily="18" charset="0"/>
                <a:cs typeface="+mn-cs"/>
              </a:rPr>
              <a:t>Ахунова</a:t>
            </a:r>
          </a:p>
          <a:p>
            <a:pPr lvl="0"/>
            <a:r>
              <a:rPr lang="tt-RU" sz="2800" b="1" u="sng" dirty="0">
                <a:solidFill>
                  <a:srgbClr val="C00000"/>
                </a:solidFill>
                <a:latin typeface="Georgia" pitchFamily="18" charset="0"/>
                <a:cs typeface="+mn-cs"/>
              </a:rPr>
              <a:t>Светлана Марс кызы</a:t>
            </a:r>
          </a:p>
          <a:p>
            <a:pPr lvl="0"/>
            <a:r>
              <a:rPr lang="tt-RU" sz="2800" dirty="0">
                <a:latin typeface="Times New Roman" pitchFamily="18" charset="0"/>
                <a:cs typeface="Times New Roman" pitchFamily="18" charset="0"/>
              </a:rPr>
              <a:t>Свердловск  өлкәсе,  Әртә  районы,  Муни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ц</a:t>
            </a:r>
            <a:r>
              <a:rPr lang="tt-RU" sz="2800" dirty="0">
                <a:latin typeface="Times New Roman" pitchFamily="18" charset="0"/>
                <a:cs typeface="Times New Roman" pitchFamily="18" charset="0"/>
              </a:rPr>
              <a:t>ипаль автономияле гомуми белем бирү учре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ж</a:t>
            </a:r>
            <a:r>
              <a:rPr lang="tt-RU" sz="2800" dirty="0">
                <a:latin typeface="Times New Roman" pitchFamily="18" charset="0"/>
                <a:cs typeface="Times New Roman" pitchFamily="18" charset="0"/>
              </a:rPr>
              <a:t>дениесе “Советлар Союзы Герое Н.Х.Хазипов исемендәге Әҗегол мәктәбе”нең</a:t>
            </a:r>
          </a:p>
          <a:p>
            <a:pPr lvl="0"/>
            <a:r>
              <a:rPr lang="tt-RU" sz="2800" dirty="0">
                <a:latin typeface="Times New Roman" pitchFamily="18" charset="0"/>
                <a:cs typeface="Times New Roman" pitchFamily="18" charset="0"/>
              </a:rPr>
              <a:t>татар теле һәм әдәбияты </a:t>
            </a:r>
            <a:r>
              <a:rPr lang="tt-RU" sz="2800" dirty="0" smtClean="0">
                <a:latin typeface="Times New Roman" pitchFamily="18" charset="0"/>
                <a:cs typeface="Times New Roman" pitchFamily="18" charset="0"/>
              </a:rPr>
              <a:t>укытучысы</a:t>
            </a:r>
            <a:endParaRPr lang="tt-RU" sz="28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tt-RU" sz="2800" b="1" dirty="0">
                <a:latin typeface="Times New Roman" pitchFamily="18" charset="0"/>
                <a:cs typeface="Times New Roman" pitchFamily="18" charset="0"/>
              </a:rPr>
              <a:t>Белгечлегем буенча – </a:t>
            </a:r>
            <a:r>
              <a:rPr lang="tt-RU" sz="2800" dirty="0">
                <a:latin typeface="Times New Roman" pitchFamily="18" charset="0"/>
                <a:cs typeface="Times New Roman" pitchFamily="18" charset="0"/>
              </a:rPr>
              <a:t>30 ел </a:t>
            </a:r>
            <a:r>
              <a:rPr lang="tt-RU" sz="2800" dirty="0" smtClean="0">
                <a:latin typeface="Times New Roman" pitchFamily="18" charset="0"/>
                <a:cs typeface="Times New Roman" pitchFamily="18" charset="0"/>
              </a:rPr>
              <a:t>эшлим</a:t>
            </a:r>
            <a:endParaRPr lang="tt-RU" sz="28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tt-RU" sz="2800" b="1" dirty="0">
                <a:latin typeface="Times New Roman" pitchFamily="18" charset="0"/>
                <a:cs typeface="Times New Roman" pitchFamily="18" charset="0"/>
              </a:rPr>
              <a:t>Татар теле һәм әдәбияты укытучысы вазифасында – </a:t>
            </a:r>
            <a:r>
              <a:rPr lang="tt-RU" sz="2800" dirty="0">
                <a:latin typeface="Times New Roman" pitchFamily="18" charset="0"/>
                <a:cs typeface="Times New Roman" pitchFamily="18" charset="0"/>
              </a:rPr>
              <a:t>17 </a:t>
            </a:r>
            <a:r>
              <a:rPr lang="tt-RU" sz="2800" dirty="0" smtClean="0">
                <a:latin typeface="Times New Roman" pitchFamily="18" charset="0"/>
                <a:cs typeface="Times New Roman" pitchFamily="18" charset="0"/>
              </a:rPr>
              <a:t>ел</a:t>
            </a:r>
            <a:endParaRPr lang="tt-RU" sz="28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tt-RU" sz="2800" b="1" dirty="0">
                <a:latin typeface="Times New Roman" pitchFamily="18" charset="0"/>
                <a:cs typeface="Times New Roman" pitchFamily="18" charset="0"/>
              </a:rPr>
              <a:t>Квалификация категориям – </a:t>
            </a:r>
            <a:r>
              <a:rPr lang="tt-RU" sz="2800" dirty="0">
                <a:latin typeface="Times New Roman" pitchFamily="18" charset="0"/>
                <a:cs typeface="Times New Roman" pitchFamily="18" charset="0"/>
              </a:rPr>
              <a:t>югары</a:t>
            </a:r>
          </a:p>
          <a:p>
            <a:pPr lvl="0"/>
            <a:r>
              <a:rPr lang="tt-RU" sz="2800" b="1" dirty="0">
                <a:latin typeface="Times New Roman" pitchFamily="18" charset="0"/>
                <a:cs typeface="Times New Roman" pitchFamily="18" charset="0"/>
              </a:rPr>
              <a:t>“ТР  Атказанган укытучысы”</a:t>
            </a:r>
          </a:p>
          <a:p>
            <a:pPr lvl="0"/>
            <a:endParaRPr lang="tt-RU" sz="2200" b="1" dirty="0"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tt-RU" sz="2200" b="1" dirty="0">
              <a:solidFill>
                <a:srgbClr val="00863D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9906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2800" b="1" i="1" cap="none" dirty="0" err="1">
                <a:solidFill>
                  <a:srgbClr val="336600"/>
                </a:solidFill>
                <a:latin typeface="Georgia" pitchFamily="18" charset="0"/>
              </a:rPr>
              <a:t>У</a:t>
            </a:r>
            <a:r>
              <a:rPr lang="ru-RU" sz="2800" b="1" i="1" cap="none" dirty="0" err="1" smtClean="0">
                <a:solidFill>
                  <a:srgbClr val="336600"/>
                </a:solidFill>
                <a:latin typeface="Georgia" pitchFamily="18" charset="0"/>
              </a:rPr>
              <a:t>кучыларымны</a:t>
            </a:r>
            <a:r>
              <a:rPr lang="tt-RU" sz="2800" b="1" i="1" cap="none" dirty="0" smtClean="0">
                <a:solidFill>
                  <a:srgbClr val="336600"/>
                </a:solidFill>
                <a:latin typeface="Georgia" pitchFamily="18" charset="0"/>
              </a:rPr>
              <a:t>ң олимпиадаларда уңышлары</a:t>
            </a:r>
            <a:endParaRPr lang="ru-RU" sz="2800" b="1" i="1" cap="none" dirty="0">
              <a:solidFill>
                <a:srgbClr val="336600"/>
              </a:solidFill>
              <a:latin typeface="Georgia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48515434"/>
              </p:ext>
            </p:extLst>
          </p:nvPr>
        </p:nvGraphicFramePr>
        <p:xfrm>
          <a:off x="152400" y="1295400"/>
          <a:ext cx="8839199" cy="5340367"/>
        </p:xfrm>
        <a:graphic>
          <a:graphicData uri="http://schemas.openxmlformats.org/drawingml/2006/table">
            <a:tbl>
              <a:tblPr firstRow="1" firstCol="1" bandRow="1">
                <a:tableStyleId>{22838BEF-8BB2-4498-84A7-C5851F593DF1}</a:tableStyleId>
              </a:tblPr>
              <a:tblGrid>
                <a:gridCol w="1371599"/>
                <a:gridCol w="2438400"/>
                <a:gridCol w="2307544"/>
                <a:gridCol w="1190741"/>
                <a:gridCol w="1530915"/>
              </a:tblGrid>
              <a:tr h="70644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</a:t>
                      </a:r>
                      <a:r>
                        <a:rPr lang="tt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 елы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t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Олимпиаданың исеме 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t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Дәрәҗә 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t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Катнашучылар саны</a:t>
                      </a:r>
                      <a:endParaRPr lang="ru-RU" sz="16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t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Җиңүче</a:t>
                      </a: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призер</a:t>
                      </a:r>
                      <a:r>
                        <a:rPr lang="tt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лар 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4631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2022/2023</a:t>
                      </a:r>
                      <a:endParaRPr lang="ru-RU" sz="16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Всероссийская олимпиада школьников по татарскому языку и литературе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Региональный /очно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7-100%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403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2023/2024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6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5-71%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902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2022/2023</a:t>
                      </a:r>
                      <a:endParaRPr lang="ru-RU" sz="16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Межрегиональный </a:t>
                      </a: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/очно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6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4-100%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9975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2023/2024</a:t>
                      </a:r>
                      <a:endParaRPr lang="ru-RU" sz="16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6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1-100%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1882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2023/2024</a:t>
                      </a:r>
                      <a:endParaRPr lang="ru-RU" sz="16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11-я Международная олимпиада по татарскому языку и литературе</a:t>
                      </a:r>
                      <a:endParaRPr lang="ru-RU" sz="16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Международный/очно 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1-100%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3093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2023/2024</a:t>
                      </a:r>
                      <a:endParaRPr lang="ru-RU" sz="16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Международная олимпиада по русскому языку для учащихся школ с родным (нерусским) языком обучения</a:t>
                      </a:r>
                      <a:endParaRPr lang="ru-RU" sz="16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Международный /дистанционно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1-50</a:t>
                      </a: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t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t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839200" cy="109696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tt-RU" sz="2800" b="1" i="1" cap="none" dirty="0">
                <a:solidFill>
                  <a:srgbClr val="336600"/>
                </a:solidFill>
                <a:latin typeface="Georgia" pitchFamily="18" charset="0"/>
              </a:rPr>
              <a:t>У</a:t>
            </a:r>
            <a:r>
              <a:rPr lang="tt-RU" sz="2800" b="1" i="1" cap="none" dirty="0" smtClean="0">
                <a:solidFill>
                  <a:srgbClr val="336600"/>
                </a:solidFill>
                <a:latin typeface="Georgia" pitchFamily="18" charset="0"/>
              </a:rPr>
              <a:t>кучыларымның иҗади бәйгеләрдә уңышлары</a:t>
            </a:r>
            <a:endParaRPr lang="ru-RU" sz="2800" b="1" i="1" cap="none" dirty="0">
              <a:solidFill>
                <a:srgbClr val="336600"/>
              </a:solidFill>
              <a:latin typeface="Georgia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57840820"/>
              </p:ext>
            </p:extLst>
          </p:nvPr>
        </p:nvGraphicFramePr>
        <p:xfrm>
          <a:off x="228600" y="1600200"/>
          <a:ext cx="8763000" cy="5029200"/>
        </p:xfrm>
        <a:graphic>
          <a:graphicData uri="http://schemas.openxmlformats.org/drawingml/2006/table">
            <a:tbl>
              <a:tblPr firstRow="1" firstCol="1" bandRow="1">
                <a:tableStyleId>{22838BEF-8BB2-4498-84A7-C5851F593DF1}</a:tableStyleId>
              </a:tblPr>
              <a:tblGrid>
                <a:gridCol w="1252996"/>
                <a:gridCol w="2199390"/>
                <a:gridCol w="1993806"/>
                <a:gridCol w="1783792"/>
                <a:gridCol w="1533016"/>
              </a:tblGrid>
              <a:tr h="58722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</a:t>
                      </a:r>
                      <a:r>
                        <a:rPr lang="tt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 елы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t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Бәйгенең исеме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t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Дәрәҗә 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t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Катнашучылар саны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t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Җиҗүче , призерлар 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97924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2022/2023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Литературный конкурс чтецов «Живая классика»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Региональный 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1-25%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15856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2022/2023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Конкурс сочинений «Живая память прошлого»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Муниципальный 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1-100%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57280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2022/2023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Конкурс чтецов «Туган телем – тургай теле»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Региональный 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1-100%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57280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2023/2024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3-100%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15856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2022/2023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079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Конкурс чтецов «Жизнь моя песней звенела в народе»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603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Региональный 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1-100%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laur-2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9052" r="27370" b="67016"/>
          <a:stretch>
            <a:fillRect/>
          </a:stretch>
        </p:blipFill>
        <p:spPr>
          <a:xfrm>
            <a:off x="-533400" y="4876800"/>
            <a:ext cx="3561882" cy="233748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" name="Рисунок 5" descr="IMG_7660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11614" y="4876800"/>
            <a:ext cx="3657600" cy="243840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Google Shape;95;p14" descr="свиток 5.png"/>
          <p:cNvPicPr preferRelativeResize="0"/>
          <p:nvPr/>
        </p:nvPicPr>
        <p:blipFill rotWithShape="1">
          <a:blip r:embed="rId6" cstate="print">
            <a:alphaModFix/>
          </a:blip>
          <a:srcRect/>
          <a:stretch/>
        </p:blipFill>
        <p:spPr>
          <a:xfrm>
            <a:off x="152400" y="152400"/>
            <a:ext cx="8839200" cy="1143000"/>
          </a:xfrm>
          <a:prstGeom prst="rect">
            <a:avLst/>
          </a:prstGeom>
          <a:noFill/>
          <a:ln>
            <a:noFill/>
          </a:ln>
          <a:effectLst>
            <a:outerShdw blurRad="63500" dist="139700" dir="2700000">
              <a:srgbClr val="333333">
                <a:alpha val="64705"/>
              </a:srgbClr>
            </a:outerShdw>
          </a:effectLst>
        </p:spPr>
      </p:pic>
      <p:sp>
        <p:nvSpPr>
          <p:cNvPr id="5632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381000"/>
            <a:ext cx="7924800" cy="685800"/>
          </a:xfrm>
        </p:spPr>
        <p:txBody>
          <a:bodyPr anchor="b"/>
          <a:lstStyle/>
          <a:p>
            <a:pPr eaLnBrk="1" hangingPunct="1"/>
            <a:r>
              <a:rPr lang="ru-RU" altLang="ru-RU" sz="3600" b="1" i="1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Губернатор  </a:t>
            </a:r>
            <a:r>
              <a:rPr lang="ru-RU" altLang="ru-RU" sz="3600" b="1" i="1" dirty="0" err="1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премиясы</a:t>
            </a:r>
            <a:r>
              <a:rPr lang="ru-RU" altLang="ru-RU" sz="3600" b="1" i="1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3600" b="1" i="1" dirty="0" err="1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лауреатлары</a:t>
            </a:r>
            <a:endParaRPr lang="ru-RU" altLang="ru-RU" sz="3600" b="1" i="1" dirty="0" smtClean="0">
              <a:solidFill>
                <a:srgbClr val="33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323" name="Объект 2"/>
          <p:cNvSpPr>
            <a:spLocks noGrp="1"/>
          </p:cNvSpPr>
          <p:nvPr>
            <p:ph idx="4294967295"/>
          </p:nvPr>
        </p:nvSpPr>
        <p:spPr>
          <a:xfrm>
            <a:off x="342900" y="1295400"/>
            <a:ext cx="8458200" cy="5105400"/>
          </a:xfrm>
        </p:spPr>
        <p:txBody>
          <a:bodyPr/>
          <a:lstStyle/>
          <a:p>
            <a:pPr marL="0" indent="0" algn="ctr" eaLnBrk="1" hangingPunct="1">
              <a:buFontTx/>
              <a:buNone/>
            </a:pPr>
            <a:r>
              <a:rPr lang="ru-RU" altLang="ru-RU" b="1" i="1" dirty="0" err="1" smtClean="0">
                <a:latin typeface="Times New Roman" pitchFamily="18" charset="0"/>
                <a:cs typeface="Times New Roman" pitchFamily="18" charset="0"/>
              </a:rPr>
              <a:t>Заляева</a:t>
            </a:r>
            <a:r>
              <a:rPr lang="ru-RU" altLang="ru-RU" b="1" i="1" dirty="0" smtClean="0">
                <a:latin typeface="Times New Roman" pitchFamily="18" charset="0"/>
                <a:cs typeface="Times New Roman" pitchFamily="18" charset="0"/>
              </a:rPr>
              <a:t> Регина (2007)</a:t>
            </a:r>
          </a:p>
          <a:p>
            <a:pPr marL="0" indent="0" algn="ctr" eaLnBrk="1" hangingPunct="1">
              <a:buFontTx/>
              <a:buNone/>
            </a:pPr>
            <a:r>
              <a:rPr lang="ru-RU" altLang="ru-RU" b="1" i="1" dirty="0" err="1" smtClean="0">
                <a:latin typeface="Times New Roman" pitchFamily="18" charset="0"/>
                <a:cs typeface="Times New Roman" pitchFamily="18" charset="0"/>
              </a:rPr>
              <a:t>Зайнуллина</a:t>
            </a:r>
            <a:r>
              <a:rPr lang="ru-RU" alt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i="1" dirty="0" err="1" smtClean="0">
                <a:latin typeface="Times New Roman" pitchFamily="18" charset="0"/>
                <a:cs typeface="Times New Roman" pitchFamily="18" charset="0"/>
              </a:rPr>
              <a:t>Рамиля</a:t>
            </a:r>
            <a:r>
              <a:rPr lang="ru-RU" altLang="ru-RU" b="1" i="1" dirty="0" smtClean="0">
                <a:latin typeface="Times New Roman" pitchFamily="18" charset="0"/>
                <a:cs typeface="Times New Roman" pitchFamily="18" charset="0"/>
              </a:rPr>
              <a:t> (2008 )</a:t>
            </a:r>
          </a:p>
          <a:p>
            <a:pPr marL="0" indent="0" algn="ctr" eaLnBrk="1" hangingPunct="1">
              <a:buFontTx/>
              <a:buNone/>
            </a:pPr>
            <a:r>
              <a:rPr lang="ru-RU" altLang="ru-RU" b="1" i="1" dirty="0" err="1" smtClean="0">
                <a:latin typeface="Times New Roman" pitchFamily="18" charset="0"/>
                <a:cs typeface="Times New Roman" pitchFamily="18" charset="0"/>
              </a:rPr>
              <a:t>Садретдинова</a:t>
            </a:r>
            <a:r>
              <a:rPr lang="ru-RU" alt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i="1" dirty="0" err="1" smtClean="0">
                <a:latin typeface="Times New Roman" pitchFamily="18" charset="0"/>
                <a:cs typeface="Times New Roman" pitchFamily="18" charset="0"/>
              </a:rPr>
              <a:t>Эльвина</a:t>
            </a:r>
            <a:r>
              <a:rPr lang="ru-RU" altLang="ru-RU" b="1" i="1" dirty="0" smtClean="0">
                <a:latin typeface="Times New Roman" pitchFamily="18" charset="0"/>
                <a:cs typeface="Times New Roman" pitchFamily="18" charset="0"/>
              </a:rPr>
              <a:t> (2009) </a:t>
            </a:r>
          </a:p>
          <a:p>
            <a:pPr marL="0" indent="0" algn="ctr" eaLnBrk="1" hangingPunct="1">
              <a:buFontTx/>
              <a:buNone/>
            </a:pPr>
            <a:r>
              <a:rPr lang="ru-RU" altLang="ru-RU" b="1" i="1" dirty="0" smtClean="0">
                <a:latin typeface="Times New Roman" pitchFamily="18" charset="0"/>
                <a:cs typeface="Times New Roman" pitchFamily="18" charset="0"/>
              </a:rPr>
              <a:t>Ахунова </a:t>
            </a:r>
            <a:r>
              <a:rPr lang="ru-RU" altLang="ru-RU" b="1" i="1" dirty="0" err="1" smtClean="0">
                <a:latin typeface="Times New Roman" pitchFamily="18" charset="0"/>
                <a:cs typeface="Times New Roman" pitchFamily="18" charset="0"/>
              </a:rPr>
              <a:t>Айгуль</a:t>
            </a:r>
            <a:r>
              <a:rPr lang="ru-RU" altLang="ru-RU" b="1" i="1" dirty="0" smtClean="0">
                <a:latin typeface="Times New Roman" pitchFamily="18" charset="0"/>
                <a:cs typeface="Times New Roman" pitchFamily="18" charset="0"/>
              </a:rPr>
              <a:t> (2012) </a:t>
            </a:r>
          </a:p>
          <a:p>
            <a:pPr marL="0" indent="0" algn="ctr" eaLnBrk="1" hangingPunct="1">
              <a:buFontTx/>
              <a:buNone/>
            </a:pPr>
            <a:r>
              <a:rPr lang="ru-RU" altLang="ru-RU" b="1" i="1" dirty="0" smtClean="0">
                <a:latin typeface="Times New Roman" pitchFamily="18" charset="0"/>
                <a:cs typeface="Times New Roman" pitchFamily="18" charset="0"/>
              </a:rPr>
              <a:t>Ахматова Лилия (2013) </a:t>
            </a:r>
          </a:p>
          <a:p>
            <a:pPr marL="0" indent="0" algn="ctr" eaLnBrk="1" hangingPunct="1">
              <a:buFontTx/>
              <a:buNone/>
            </a:pPr>
            <a:r>
              <a:rPr lang="ru-RU" altLang="ru-RU" b="1" i="1" dirty="0" err="1" smtClean="0">
                <a:latin typeface="Times New Roman" pitchFamily="18" charset="0"/>
                <a:cs typeface="Times New Roman" pitchFamily="18" charset="0"/>
              </a:rPr>
              <a:t>Зинурова</a:t>
            </a:r>
            <a:r>
              <a:rPr lang="ru-RU" alt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i="1" dirty="0" err="1" smtClean="0">
                <a:latin typeface="Times New Roman" pitchFamily="18" charset="0"/>
                <a:cs typeface="Times New Roman" pitchFamily="18" charset="0"/>
              </a:rPr>
              <a:t>Алима</a:t>
            </a:r>
            <a:r>
              <a:rPr lang="ru-RU" altLang="ru-RU" b="1" i="1" dirty="0" smtClean="0">
                <a:latin typeface="Times New Roman" pitchFamily="18" charset="0"/>
                <a:cs typeface="Times New Roman" pitchFamily="18" charset="0"/>
              </a:rPr>
              <a:t> (2021)</a:t>
            </a:r>
          </a:p>
          <a:p>
            <a:pPr marL="0" indent="0" algn="ctr" eaLnBrk="1" hangingPunct="1">
              <a:buFontTx/>
              <a:buNone/>
            </a:pPr>
            <a:r>
              <a:rPr lang="ru-RU" altLang="ru-RU" b="1" i="1" dirty="0" err="1" smtClean="0">
                <a:latin typeface="Times New Roman" pitchFamily="18" charset="0"/>
                <a:cs typeface="Times New Roman" pitchFamily="18" charset="0"/>
              </a:rPr>
              <a:t>Аширова</a:t>
            </a:r>
            <a:r>
              <a:rPr lang="ru-RU" alt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i="1" dirty="0" err="1" smtClean="0">
                <a:latin typeface="Times New Roman" pitchFamily="18" charset="0"/>
                <a:cs typeface="Times New Roman" pitchFamily="18" charset="0"/>
              </a:rPr>
              <a:t>Айша</a:t>
            </a:r>
            <a:r>
              <a:rPr lang="ru-RU" altLang="ru-RU" b="1" i="1" dirty="0" smtClean="0">
                <a:latin typeface="Times New Roman" pitchFamily="18" charset="0"/>
                <a:cs typeface="Times New Roman" pitchFamily="18" charset="0"/>
              </a:rPr>
              <a:t> (2022)</a:t>
            </a:r>
          </a:p>
          <a:p>
            <a:pPr marL="0" indent="0" algn="ctr" eaLnBrk="1" hangingPunct="1">
              <a:buFontTx/>
              <a:buNone/>
            </a:pPr>
            <a:r>
              <a:rPr lang="tt-RU" altLang="ru-RU" b="1" i="1" dirty="0" smtClean="0">
                <a:latin typeface="Times New Roman" pitchFamily="18" charset="0"/>
                <a:cs typeface="Times New Roman" pitchFamily="18" charset="0"/>
              </a:rPr>
              <a:t>Аширова Хадиджа (2024)</a:t>
            </a:r>
            <a:endParaRPr lang="ru-RU" alt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 eaLnBrk="1" hangingPunct="1">
              <a:buFontTx/>
              <a:buNone/>
            </a:pPr>
            <a:endParaRPr lang="ru-RU" alt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 eaLnBrk="1" hangingPunct="1">
              <a:buFontTx/>
              <a:buNone/>
            </a:pPr>
            <a:endParaRPr lang="ru-RU" altLang="ru-RU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6439796"/>
      </p:ext>
    </p:extLst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 descr="w0QL_qQTSLrQ0CkDtrLH9XNQAlI0Zg6lJOtuXVwFduWcHQiH3k207NQIpH9nm6H1cK8BPqxQidAV4ByPS0mIvZnp.jp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1313" t="10770" r="14988"/>
          <a:stretch/>
        </p:blipFill>
        <p:spPr>
          <a:xfrm>
            <a:off x="145713" y="4651604"/>
            <a:ext cx="4302547" cy="21024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3" name="Picture 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350" t="18346" r="20317" b="7921"/>
          <a:stretch/>
        </p:blipFill>
        <p:spPr bwMode="auto">
          <a:xfrm>
            <a:off x="5799259" y="1032148"/>
            <a:ext cx="3063573" cy="19773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304799" y="152400"/>
            <a:ext cx="8344729" cy="685800"/>
          </a:xfrm>
          <a:prstGeom prst="rect">
            <a:avLst/>
          </a:prstGeom>
          <a:ln/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2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Класстан</a:t>
            </a:r>
            <a:r>
              <a:rPr kumimoji="0" lang="ru-RU" altLang="ru-RU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ru-RU" altLang="ru-RU" sz="32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тыш</a:t>
            </a:r>
            <a:r>
              <a:rPr kumimoji="0" lang="ru-RU" altLang="ru-RU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ru-RU" altLang="ru-RU" sz="32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чаралар</a:t>
            </a:r>
            <a:endParaRPr kumimoji="0" lang="ru-RU" altLang="ru-RU" sz="3200" b="1" i="1" u="none" strike="noStrike" kern="0" cap="none" spc="0" normalizeH="0" baseline="0" noProof="0" dirty="0" smtClean="0">
              <a:ln>
                <a:noFill/>
              </a:ln>
              <a:solidFill>
                <a:srgbClr val="3366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8" name="Рисунок 17" descr="deX4dpdnqQxQW-d4BQQ07JdyMadWI7bbSeSluvBxOnrLvk5idVAABLbBAHCd462vje7ngklTbfDgNU39NQPjgCYC.jpg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r="18888"/>
          <a:stretch/>
        </p:blipFill>
        <p:spPr>
          <a:xfrm>
            <a:off x="4895262" y="4485456"/>
            <a:ext cx="3965119" cy="21997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Picture 1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309" t="17369" r="17073" b="2632"/>
          <a:stretch/>
        </p:blipFill>
        <p:spPr bwMode="auto">
          <a:xfrm>
            <a:off x="206978" y="1032148"/>
            <a:ext cx="3992953" cy="21257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000" t="27311" r="22844" b="605"/>
          <a:stretch/>
        </p:blipFill>
        <p:spPr bwMode="auto">
          <a:xfrm>
            <a:off x="3276600" y="1964233"/>
            <a:ext cx="2942653" cy="20904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Рисунок 13" descr="64UvGUXpaIEIJ77rLJlKiAFsiE_kEnxJ-m3uUZZIuY89E51OlKh_Viz6yqtf2nH5BDm47PL7cJAGF7F2tX-2D_8w.jpg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8217"/>
          <a:stretch>
            <a:fillRect/>
          </a:stretch>
        </p:blipFill>
        <p:spPr>
          <a:xfrm>
            <a:off x="5451442" y="2897426"/>
            <a:ext cx="3198086" cy="19599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Рисунок 14" descr="I07uD9xPW-Hb_Quzke5QYE5a1JaRa5uaNDKlhRjMnk14YPhlbQ731rjTM40h0y980GxCZ_WrGcxb_WjnDOssJq0Z.jpg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5478"/>
          <a:stretch>
            <a:fillRect/>
          </a:stretch>
        </p:blipFill>
        <p:spPr>
          <a:xfrm>
            <a:off x="268013" y="2933327"/>
            <a:ext cx="3233192" cy="19240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25074202"/>
      </p:ext>
    </p:extLst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242916">
            <a:off x="147692" y="1353322"/>
            <a:ext cx="4205873" cy="18925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677" t="9675" r="33141" b="3843"/>
          <a:stretch/>
        </p:blipFill>
        <p:spPr bwMode="auto">
          <a:xfrm rot="20976526">
            <a:off x="375694" y="3464858"/>
            <a:ext cx="2325640" cy="26522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304799" y="160338"/>
            <a:ext cx="8344729" cy="685800"/>
          </a:xfrm>
          <a:prstGeom prst="rect">
            <a:avLst/>
          </a:prstGeom>
          <a:ln/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2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Класстан</a:t>
            </a:r>
            <a:r>
              <a:rPr kumimoji="0" lang="ru-RU" altLang="ru-RU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ru-RU" altLang="ru-RU" sz="32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тыш</a:t>
            </a:r>
            <a:r>
              <a:rPr kumimoji="0" lang="ru-RU" altLang="ru-RU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ru-RU" altLang="ru-RU" sz="32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чаралар</a:t>
            </a:r>
            <a:endParaRPr kumimoji="0" lang="ru-RU" altLang="ru-RU" sz="3200" b="1" i="1" u="none" strike="noStrike" kern="0" cap="none" spc="0" normalizeH="0" baseline="0" noProof="0" dirty="0" smtClean="0">
              <a:ln>
                <a:noFill/>
              </a:ln>
              <a:solidFill>
                <a:srgbClr val="3366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456" b="9255"/>
          <a:stretch/>
        </p:blipFill>
        <p:spPr bwMode="auto">
          <a:xfrm rot="432081">
            <a:off x="4551096" y="1365143"/>
            <a:ext cx="4291533" cy="20370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AutoShape 6" descr="https://sun9-38.userapi.com/impg/YSNhzGsvd45G05y1G3uitRfb7CDGWilm6MQ9_g/dqxFfTcig98.jpg?size=1280x721&amp;quality=95&amp;sign=b0c0c88de767e6d097e5def4dd841ce1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61" name="Picture 1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718"/>
          <a:stretch/>
        </p:blipFill>
        <p:spPr bwMode="auto">
          <a:xfrm rot="554857">
            <a:off x="6703237" y="3096915"/>
            <a:ext cx="1953754" cy="36592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855" t="22988" r="11192" b="3206"/>
          <a:stretch/>
        </p:blipFill>
        <p:spPr bwMode="auto">
          <a:xfrm>
            <a:off x="3157563" y="2704614"/>
            <a:ext cx="2565561" cy="18697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845" t="36571" r="6423" b="2595"/>
          <a:stretch/>
        </p:blipFill>
        <p:spPr bwMode="auto">
          <a:xfrm>
            <a:off x="1870841" y="4584888"/>
            <a:ext cx="4685703" cy="20848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58891491"/>
      </p:ext>
    </p:extLst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228600" y="1219200"/>
            <a:ext cx="8610600" cy="55202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t-RU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r>
              <a:rPr lang="tt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очетное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звание  «Заслуженный учитель РТ» (2021) </a:t>
            </a:r>
          </a:p>
          <a:p>
            <a:r>
              <a:rPr lang="tt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нак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отличия «Почетный наставник» (2023</a:t>
            </a:r>
            <a:r>
              <a:rPr lang="tt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1.Почетная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Грамота Министерства общего и профессионального образования СО (2007)</a:t>
            </a:r>
          </a:p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2.Почетная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Грамота Министерства образования и науки РФ (2016)</a:t>
            </a:r>
          </a:p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3.Грамота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Министерства образования и науки РТ (2024, 2023, 2022, 2020)</a:t>
            </a:r>
          </a:p>
          <a:p>
            <a:r>
              <a:rPr lang="tt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.Благодарственное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письмо Председателя Национального Совета Всемирного конгресса татар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В.Г.Шахразиева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(2020)</a:t>
            </a:r>
          </a:p>
          <a:p>
            <a:r>
              <a:rPr lang="tt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Благодарственн</a:t>
            </a:r>
            <a:r>
              <a:rPr lang="tt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ые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письм</a:t>
            </a:r>
            <a:r>
              <a:rPr lang="tt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Постоянного представительства РТ по Уральскому региону 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t-RU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t-RU" sz="2400" b="1" dirty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t-RU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600" y="304800"/>
            <a:ext cx="861060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fontAlgn="auto">
              <a:spcAft>
                <a:spcPts val="0"/>
              </a:spcAft>
              <a:defRPr/>
            </a:pPr>
            <a:r>
              <a:rPr lang="tt-RU" sz="28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Хезмәтемнең нәтиҗәсе</a:t>
            </a: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5365" y="228600"/>
            <a:ext cx="7924800" cy="685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800" b="1" i="1" cap="none" dirty="0" err="1">
                <a:solidFill>
                  <a:srgbClr val="336600"/>
                </a:solidFill>
                <a:latin typeface="Georgia" pitchFamily="18" charset="0"/>
              </a:rPr>
              <a:t>М</a:t>
            </a:r>
            <a:r>
              <a:rPr lang="ru-RU" sz="2800" b="1" i="1" cap="none" dirty="0" err="1" smtClean="0">
                <a:solidFill>
                  <a:srgbClr val="336600"/>
                </a:solidFill>
                <a:latin typeface="Georgia" pitchFamily="18" charset="0"/>
              </a:rPr>
              <a:t>әгариф</a:t>
            </a:r>
            <a:r>
              <a:rPr lang="ru-RU" sz="2800" b="1" i="1" cap="none" dirty="0" smtClean="0">
                <a:solidFill>
                  <a:srgbClr val="336600"/>
                </a:solidFill>
                <a:latin typeface="Georgia" pitchFamily="18" charset="0"/>
              </a:rPr>
              <a:t> </a:t>
            </a:r>
            <a:r>
              <a:rPr lang="ru-RU" sz="2800" b="1" i="1" cap="none" dirty="0" err="1" smtClean="0">
                <a:solidFill>
                  <a:srgbClr val="336600"/>
                </a:solidFill>
                <a:latin typeface="Georgia" pitchFamily="18" charset="0"/>
              </a:rPr>
              <a:t>турында</a:t>
            </a:r>
            <a:r>
              <a:rPr lang="ru-RU" sz="2800" b="1" i="1" cap="none" dirty="0" smtClean="0">
                <a:solidFill>
                  <a:srgbClr val="336600"/>
                </a:solidFill>
                <a:latin typeface="Georgia" pitchFamily="18" charset="0"/>
              </a:rPr>
              <a:t> </a:t>
            </a:r>
            <a:r>
              <a:rPr lang="ru-RU" sz="2800" b="1" i="1" cap="none" dirty="0" err="1" smtClean="0">
                <a:solidFill>
                  <a:srgbClr val="336600"/>
                </a:solidFill>
                <a:latin typeface="Georgia" pitchFamily="18" charset="0"/>
              </a:rPr>
              <a:t>документлар</a:t>
            </a:r>
            <a:endParaRPr lang="ru-RU" sz="2800" b="1" i="1" cap="none" dirty="0">
              <a:solidFill>
                <a:srgbClr val="336600"/>
              </a:solidFill>
              <a:latin typeface="Georgia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978" t="17888" r="7548" b="6250"/>
          <a:stretch/>
        </p:blipFill>
        <p:spPr bwMode="auto">
          <a:xfrm rot="20921675">
            <a:off x="386747" y="1440349"/>
            <a:ext cx="2992420" cy="41881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3678" t="17565" r="6986" b="8298"/>
          <a:stretch/>
        </p:blipFill>
        <p:spPr bwMode="auto">
          <a:xfrm rot="994116">
            <a:off x="5558960" y="1517152"/>
            <a:ext cx="2913610" cy="41397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9330" t="48383" r="5167" b="11099"/>
          <a:stretch/>
        </p:blipFill>
        <p:spPr bwMode="auto">
          <a:xfrm>
            <a:off x="2895600" y="4523204"/>
            <a:ext cx="3526253" cy="22625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763000" cy="12192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/>
            <a:r>
              <a:rPr lang="tt-RU" sz="2800" b="1" i="1" dirty="0">
                <a:solidFill>
                  <a:srgbClr val="336600"/>
                </a:solidFill>
                <a:latin typeface="Georgia" pitchFamily="18" charset="0"/>
              </a:rPr>
              <a:t>Педагогик белемнәрне бертуктаусыз </a:t>
            </a:r>
            <a:r>
              <a:rPr lang="tt-RU" sz="2800" b="1" i="1" dirty="0" smtClean="0">
                <a:solidFill>
                  <a:srgbClr val="336600"/>
                </a:solidFill>
                <a:latin typeface="Georgia" pitchFamily="18" charset="0"/>
              </a:rPr>
              <a:t>арттыру  (</a:t>
            </a:r>
            <a:r>
              <a:rPr lang="tt-RU" sz="2800" b="1" i="1" cap="none" dirty="0" smtClean="0">
                <a:solidFill>
                  <a:srgbClr val="336600"/>
                </a:solidFill>
                <a:latin typeface="Georgia" pitchFamily="18" charset="0"/>
              </a:rPr>
              <a:t>Курслар</a:t>
            </a:r>
            <a:r>
              <a:rPr lang="tt-RU" sz="2800" b="1" i="1" cap="none" dirty="0" smtClean="0">
                <a:solidFill>
                  <a:srgbClr val="336600"/>
                </a:solidFill>
                <a:latin typeface="Georgia" pitchFamily="18" charset="0"/>
              </a:rPr>
              <a:t>)</a:t>
            </a:r>
            <a:endParaRPr lang="ru-RU" sz="2800" b="1" i="1" cap="none" dirty="0">
              <a:solidFill>
                <a:srgbClr val="336600"/>
              </a:solidFill>
              <a:latin typeface="Georgia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175089118"/>
              </p:ext>
            </p:extLst>
          </p:nvPr>
        </p:nvGraphicFramePr>
        <p:xfrm>
          <a:off x="152400" y="1600201"/>
          <a:ext cx="8763000" cy="5221013"/>
        </p:xfrm>
        <a:graphic>
          <a:graphicData uri="http://schemas.openxmlformats.org/drawingml/2006/table">
            <a:tbl>
              <a:tblPr firstRow="1" firstCol="1" bandRow="1">
                <a:tableStyleId>{22838BEF-8BB2-4498-84A7-C5851F593DF1}</a:tableStyleId>
              </a:tblPr>
              <a:tblGrid>
                <a:gridCol w="5342885"/>
                <a:gridCol w="895061"/>
                <a:gridCol w="1001839"/>
                <a:gridCol w="1523215"/>
              </a:tblGrid>
              <a:tr h="5678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i="0" dirty="0" err="1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Исеме</a:t>
                      </a:r>
                      <a:r>
                        <a:rPr lang="ru-RU" sz="2000" i="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endParaRPr lang="ru-RU" sz="1800" i="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i="0" dirty="0" err="1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Сәг</a:t>
                      </a:r>
                      <a:r>
                        <a:rPr lang="ru-RU" sz="1800" i="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800" i="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t-RU" sz="1800" i="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Кайчан </a:t>
                      </a:r>
                      <a:endParaRPr lang="ru-RU" sz="1800" i="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t-RU" sz="1800" i="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Кайда </a:t>
                      </a:r>
                      <a:endParaRPr lang="ru-RU" sz="1800" i="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8417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«Развитие профессиональной компетентности специалистов, привлекаемых к осуществлению всестороннего анализа результатов профессиональной деятельности педагогических работников, </a:t>
                      </a:r>
                      <a:r>
                        <a:rPr lang="ru-RU" sz="1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аттестующихся</a:t>
                      </a: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в целях установления квалификационных категорий в условиях подготовки к введению национальной системы учительского роста»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 ч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17.01.22-19.01.22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ГАОУ ДПО СО «ИРО»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2634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«Реализация требований обновленных ФГОС НОО, ФГОС ООО в работе учителя»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 ч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14.06.22-27.06.22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ГАОУ ДПО СО «ИРО»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2634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«Преподавание родного языка в условиях реализации обновленных ФГОС»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 ч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ГАОУ ДПО СО «ИРО»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2634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«Обновленные ФГОС ОО: технологии реализации образовательного процесса»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 ч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ГАОУ ДПО СО «ИРО»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061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Микрокурс  «Тренажер по орфографии и пунктуации»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ч.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ЦНППМ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26347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«Оказание первой помощи детям и взрослым»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 ч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28-29.09. 2024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ЦДО «Новое измерение»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925775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52400" y="152400"/>
            <a:ext cx="8686800" cy="8382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defRPr/>
            </a:pPr>
            <a:r>
              <a:rPr lang="tt-RU" sz="2800" b="1" i="1" cap="none" dirty="0">
                <a:solidFill>
                  <a:srgbClr val="336600"/>
                </a:solidFill>
                <a:latin typeface="Georgia" pitchFamily="18" charset="0"/>
              </a:rPr>
              <a:t>З</a:t>
            </a:r>
            <a:r>
              <a:rPr lang="tt-RU" sz="2800" b="1" i="1" cap="none" dirty="0" smtClean="0">
                <a:solidFill>
                  <a:srgbClr val="336600"/>
                </a:solidFill>
                <a:latin typeface="Georgia" pitchFamily="18" charset="0"/>
              </a:rPr>
              <a:t>аманча белем бирү технологияләрен нәтиҗәле  файдалану</a:t>
            </a:r>
            <a:endParaRPr lang="ru-RU" sz="2800" i="1" cap="none" dirty="0">
              <a:solidFill>
                <a:srgbClr val="336600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172200" y="3283169"/>
            <a:ext cx="2590800" cy="12192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tt-RU" sz="2000" b="1" i="1" dirty="0" smtClean="0">
                <a:latin typeface="Georgia" pitchFamily="18" charset="0"/>
              </a:rPr>
              <a:t>Мәгълүмати-коммуникатив технология</a:t>
            </a:r>
            <a:endParaRPr lang="ru-RU" sz="2000" b="1" i="1" dirty="0">
              <a:latin typeface="Georgia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28600" y="1371600"/>
            <a:ext cx="2743200" cy="12192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tt-RU" sz="2000" b="1" i="1" dirty="0" smtClean="0">
                <a:latin typeface="Georgia" pitchFamily="18" charset="0"/>
              </a:rPr>
              <a:t>Коммуникатив технология</a:t>
            </a:r>
            <a:endParaRPr lang="ru-RU" sz="2000" b="1" i="1" dirty="0">
              <a:latin typeface="Georgia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248400" y="1399190"/>
            <a:ext cx="2514600" cy="119161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tt-RU" sz="2000" b="1" i="1" dirty="0" smtClean="0">
                <a:latin typeface="Georgia" pitchFamily="18" charset="0"/>
              </a:rPr>
              <a:t>Проект технологиясе</a:t>
            </a:r>
            <a:endParaRPr lang="ru-RU" sz="2000" b="1" i="1" dirty="0">
              <a:latin typeface="Georgia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28600" y="3206969"/>
            <a:ext cx="2743200" cy="13716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tt-RU" sz="2000" b="1" i="1" dirty="0">
                <a:latin typeface="Georgia" pitchFamily="18" charset="0"/>
              </a:rPr>
              <a:t>Проблемалы укыту технологиясе</a:t>
            </a:r>
            <a:endParaRPr lang="ru-RU" sz="2000" b="1" i="1" dirty="0">
              <a:latin typeface="Georgia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369879" y="4480692"/>
            <a:ext cx="2335924" cy="112066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tt-RU" sz="2000" b="1" i="1" dirty="0">
              <a:latin typeface="Georgia" pitchFamily="18" charset="0"/>
            </a:endParaRPr>
          </a:p>
          <a:p>
            <a:pPr>
              <a:defRPr/>
            </a:pPr>
            <a:r>
              <a:rPr lang="tt-RU" sz="2000" b="1" i="1" dirty="0" smtClean="0">
                <a:latin typeface="Georgia" pitchFamily="18" charset="0"/>
              </a:rPr>
              <a:t>Сәламәтлекне саклау </a:t>
            </a:r>
            <a:r>
              <a:rPr lang="tt-RU" sz="2000" b="1" i="1" dirty="0">
                <a:latin typeface="Georgia" pitchFamily="18" charset="0"/>
              </a:rPr>
              <a:t>технологиясе</a:t>
            </a:r>
          </a:p>
          <a:p>
            <a:pPr>
              <a:defRPr/>
            </a:pPr>
            <a:endParaRPr lang="ru-RU" sz="2000" b="1" i="1" dirty="0">
              <a:solidFill>
                <a:srgbClr val="FFFFFF"/>
              </a:solidFill>
              <a:latin typeface="Georgia" pitchFamily="18" charset="0"/>
              <a:cs typeface="Arial" charset="0"/>
            </a:endParaRPr>
          </a:p>
        </p:txBody>
      </p:sp>
      <p:cxnSp>
        <p:nvCxnSpPr>
          <p:cNvPr id="13" name="Прямая со стрелкой 12"/>
          <p:cNvCxnSpPr>
            <a:stCxn id="6" idx="3"/>
            <a:endCxn id="6" idx="3"/>
          </p:cNvCxnSpPr>
          <p:nvPr/>
        </p:nvCxnSpPr>
        <p:spPr>
          <a:xfrm>
            <a:off x="2971800" y="1981200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Скругленный прямоугольник 30"/>
          <p:cNvSpPr/>
          <p:nvPr/>
        </p:nvSpPr>
        <p:spPr>
          <a:xfrm>
            <a:off x="3351486" y="2368769"/>
            <a:ext cx="2438400" cy="914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2000" b="1" i="1" dirty="0" err="1">
                <a:latin typeface="Georgia" pitchFamily="18" charset="0"/>
              </a:rPr>
              <a:t>Уен</a:t>
            </a:r>
            <a:r>
              <a:rPr lang="ru-RU" sz="2000" b="1" i="1" dirty="0">
                <a:latin typeface="Georgia" pitchFamily="18" charset="0"/>
              </a:rPr>
              <a:t> </a:t>
            </a:r>
            <a:r>
              <a:rPr lang="ru-RU" sz="2000" b="1" i="1" dirty="0" err="1">
                <a:latin typeface="Georgia" pitchFamily="18" charset="0"/>
              </a:rPr>
              <a:t>технологиясе</a:t>
            </a:r>
            <a:endParaRPr lang="ru-RU" sz="2000" b="1" i="1" dirty="0">
              <a:latin typeface="Georgia" pitchFamily="18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275896" y="5562600"/>
            <a:ext cx="2543503" cy="9906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tt-RU" sz="2000" b="1" i="1" dirty="0">
              <a:latin typeface="Georgia" pitchFamily="18" charset="0"/>
            </a:endParaRPr>
          </a:p>
          <a:p>
            <a:pPr>
              <a:defRPr/>
            </a:pPr>
            <a:r>
              <a:rPr lang="tt-RU" sz="2000" b="1" i="1" dirty="0" smtClean="0">
                <a:latin typeface="Georgia" pitchFamily="18" charset="0"/>
              </a:rPr>
              <a:t>Критик фикерләү технологиясе</a:t>
            </a:r>
            <a:endParaRPr lang="tt-RU" sz="2000" b="1" i="1" dirty="0">
              <a:latin typeface="Georgia" pitchFamily="18" charset="0"/>
            </a:endParaRPr>
          </a:p>
          <a:p>
            <a:pPr>
              <a:defRPr/>
            </a:pPr>
            <a:endParaRPr lang="ru-RU" sz="2000" b="1" i="1" dirty="0">
              <a:solidFill>
                <a:srgbClr val="FFFFFF"/>
              </a:solidFill>
              <a:latin typeface="Georgia" pitchFamily="18" charset="0"/>
              <a:cs typeface="Arial" charset="0"/>
            </a:endParaRP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6362700" y="5562600"/>
            <a:ext cx="2286000" cy="9906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tt-RU" sz="2000" b="1" i="1" dirty="0">
              <a:latin typeface="Georgia" pitchFamily="18" charset="0"/>
            </a:endParaRPr>
          </a:p>
          <a:p>
            <a:pPr>
              <a:defRPr/>
            </a:pPr>
            <a:r>
              <a:rPr lang="tt-RU" sz="2000" b="1" i="1" dirty="0" smtClean="0">
                <a:latin typeface="Georgia" pitchFamily="18" charset="0"/>
              </a:rPr>
              <a:t>Продуктив уку технологиясе</a:t>
            </a:r>
            <a:endParaRPr lang="tt-RU" sz="2000" b="1" i="1" dirty="0">
              <a:latin typeface="Georgia" pitchFamily="18" charset="0"/>
            </a:endParaRPr>
          </a:p>
          <a:p>
            <a:pPr>
              <a:defRPr/>
            </a:pPr>
            <a:endParaRPr lang="ru-RU" sz="2000" b="1" i="1" dirty="0">
              <a:solidFill>
                <a:srgbClr val="FFFFFF"/>
              </a:solidFill>
              <a:latin typeface="Georgia" pitchFamily="18" charset="0"/>
              <a:cs typeface="Arial" charset="0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763000" cy="762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tt-RU" sz="2800" b="1" i="1" cap="none" dirty="0" smtClean="0">
                <a:solidFill>
                  <a:srgbClr val="336600"/>
                </a:solidFill>
                <a:latin typeface="Georgia" pitchFamily="18" charset="0"/>
              </a:rPr>
              <a:t>Тәҗрибә белән уртаклашу</a:t>
            </a:r>
            <a:endParaRPr lang="ru-RU" sz="2800" b="1" i="1" cap="none" dirty="0">
              <a:solidFill>
                <a:srgbClr val="336600"/>
              </a:solidFill>
              <a:latin typeface="Georgia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042046964"/>
              </p:ext>
            </p:extLst>
          </p:nvPr>
        </p:nvGraphicFramePr>
        <p:xfrm>
          <a:off x="228600" y="1219200"/>
          <a:ext cx="8763000" cy="5356688"/>
        </p:xfrm>
        <a:graphic>
          <a:graphicData uri="http://schemas.openxmlformats.org/drawingml/2006/table">
            <a:tbl>
              <a:tblPr firstRow="1" firstCol="1" bandRow="1">
                <a:tableStyleId>{22838BEF-8BB2-4498-84A7-C5851F593DF1}</a:tableStyleId>
              </a:tblPr>
              <a:tblGrid>
                <a:gridCol w="609599"/>
                <a:gridCol w="3331040"/>
                <a:gridCol w="4822361"/>
              </a:tblGrid>
              <a:tr h="10668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Уку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елы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504" marR="615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Чара 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конференция, форум, мастер-класс, семинар, </a:t>
                      </a: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вебинар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круглый стол, педагогические чтения и другое),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504" marR="615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t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Нәрсә эшләдем 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504" marR="61504" marT="0" marB="0"/>
                </a:tc>
              </a:tr>
              <a:tr h="15504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2019/2020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504" marR="61504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Муниципальный методический месячник педагогических работников ОО АГО «Стратегия работы школ с низкими результатами обучения и школ, функционирующих в неблагополучных социальных условиях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»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1504" marR="61504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Мастер-класс на тему: «Сохранение традиций и родного языка как средство достижения успеха»</a:t>
                      </a:r>
                    </a:p>
                  </a:txBody>
                  <a:tcPr marL="61504" marR="61504" marT="0" marB="0"/>
                </a:tc>
              </a:tr>
              <a:tr h="120594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2022/2023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504" marR="61504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Муниципальный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(«Рождественские образовательные  чтения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»)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1504" marR="61504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Представление практики  «Духовно-нравственное развитие и воспитание обучающихся на уроках татарской литературы и во внеклассной работе» в рамках 4-й секции Муниципального этапа 32-х Рождественских образовательных чтений «Православие и отечественная культура: потери и приобретения минувшего, образ будущего»</a:t>
                      </a:r>
                    </a:p>
                  </a:txBody>
                  <a:tcPr marL="61504" marR="61504" marT="0" marB="0"/>
                </a:tc>
              </a:tr>
              <a:tr h="5168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2023/2024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504" marR="61504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Педсовет </a:t>
                      </a:r>
                    </a:p>
                  </a:txBody>
                  <a:tcPr marL="61504" marR="61504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Предъявление опыта работы по теме: «Организация проектной деятельности обучающихся. Выбор темы проекта»  </a:t>
                      </a:r>
                    </a:p>
                  </a:txBody>
                  <a:tcPr marL="61504" marR="61504" marT="0" marB="0"/>
                </a:tc>
              </a:tr>
              <a:tr h="3445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t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2024/2025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504" marR="61504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t-RU" sz="1400" kern="120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Семинар</a:t>
                      </a:r>
                      <a:endParaRPr lang="ru-RU" sz="1400" kern="120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1504" marR="61504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t-RU" sz="14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“Аттестация педагогических работников по новой форме”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1504" marR="61504" marT="0" marB="0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755775" y="147796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239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152400" y="381000"/>
            <a:ext cx="8839200" cy="8382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defRPr/>
            </a:pPr>
            <a:r>
              <a:rPr lang="ru-RU" sz="2800" b="1" i="1" cap="none" dirty="0" err="1">
                <a:solidFill>
                  <a:srgbClr val="336600"/>
                </a:solidFill>
                <a:latin typeface="Georgia" pitchFamily="18" charset="0"/>
              </a:rPr>
              <a:t>П</a:t>
            </a:r>
            <a:r>
              <a:rPr lang="ru-RU" sz="2800" b="1" i="1" cap="none" dirty="0" err="1" smtClean="0">
                <a:solidFill>
                  <a:srgbClr val="336600"/>
                </a:solidFill>
                <a:latin typeface="Georgia" pitchFamily="18" charset="0"/>
              </a:rPr>
              <a:t>рофессиональ</a:t>
            </a:r>
            <a:r>
              <a:rPr lang="ru-RU" sz="2800" b="1" i="1" cap="none" dirty="0" smtClean="0">
                <a:solidFill>
                  <a:srgbClr val="336600"/>
                </a:solidFill>
                <a:latin typeface="Georgia" pitchFamily="18" charset="0"/>
              </a:rPr>
              <a:t> </a:t>
            </a:r>
            <a:r>
              <a:rPr lang="ru-RU" sz="2800" b="1" i="1" cap="none" dirty="0" err="1" smtClean="0">
                <a:solidFill>
                  <a:srgbClr val="336600"/>
                </a:solidFill>
                <a:latin typeface="Georgia" pitchFamily="18" charset="0"/>
              </a:rPr>
              <a:t>бәйгеләрдә</a:t>
            </a:r>
            <a:r>
              <a:rPr lang="ru-RU" sz="2800" b="1" i="1" cap="none" dirty="0" smtClean="0">
                <a:solidFill>
                  <a:srgbClr val="336600"/>
                </a:solidFill>
                <a:latin typeface="Georgia" pitchFamily="18" charset="0"/>
              </a:rPr>
              <a:t>  </a:t>
            </a:r>
            <a:r>
              <a:rPr lang="ru-RU" sz="2800" b="1" i="1" cap="none" dirty="0" err="1" smtClean="0">
                <a:solidFill>
                  <a:srgbClr val="336600"/>
                </a:solidFill>
                <a:latin typeface="Georgia" pitchFamily="18" charset="0"/>
              </a:rPr>
              <a:t>катнашу</a:t>
            </a:r>
            <a:endParaRPr lang="ru-RU" sz="2800" b="1" i="1" cap="none" dirty="0">
              <a:solidFill>
                <a:srgbClr val="336600"/>
              </a:solidFill>
              <a:latin typeface="Georgia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94039069"/>
              </p:ext>
            </p:extLst>
          </p:nvPr>
        </p:nvGraphicFramePr>
        <p:xfrm>
          <a:off x="152400" y="1523998"/>
          <a:ext cx="8839200" cy="4979529"/>
        </p:xfrm>
        <a:graphic>
          <a:graphicData uri="http://schemas.openxmlformats.org/drawingml/2006/table">
            <a:tbl>
              <a:tblPr firstRow="1" firstCol="1" bandRow="1">
                <a:tableStyleId>{22838BEF-8BB2-4498-84A7-C5851F593DF1}</a:tableStyleId>
              </a:tblPr>
              <a:tblGrid>
                <a:gridCol w="1219200"/>
                <a:gridCol w="3962400"/>
                <a:gridCol w="2003553"/>
                <a:gridCol w="1654047"/>
              </a:tblGrid>
              <a:tr h="5334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t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Уку елы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t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Бәйгенең исеме 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t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Дәрәҗә </a:t>
                      </a: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t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Нәтиҗә </a:t>
                      </a:r>
                      <a:endParaRPr lang="ru-RU" sz="16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7354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/2022</a:t>
                      </a:r>
                      <a:endParaRPr lang="ru-RU" sz="16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800"/>
                        </a:spcAft>
                      </a:pPr>
                      <a:endParaRPr lang="ru-RU" sz="16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Конкурс </a:t>
                      </a: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чтецов «</a:t>
                      </a:r>
                      <a:r>
                        <a:rPr lang="ru-RU" sz="1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Туган</a:t>
                      </a: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тел»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Межрегиональный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Лауреат </a:t>
                      </a:r>
                      <a:endParaRPr lang="ru-RU" sz="16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11153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2022/2023</a:t>
                      </a:r>
                      <a:endParaRPr lang="ru-RU" sz="16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Конкурс национального подворья 9-го Свердловского областного детского праздника «Сабантуй»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Региональный 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Призер (</a:t>
                      </a: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2-нче </a:t>
                      </a:r>
                      <a:r>
                        <a:rPr lang="ru-RU" sz="1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урын</a:t>
                      </a: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86364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2023/2024</a:t>
                      </a:r>
                      <a:endParaRPr lang="ru-RU" sz="16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Открытый региональный литературно-художественный онлайн конкурс «Наследники </a:t>
                      </a:r>
                      <a:r>
                        <a:rPr lang="ru-RU" sz="1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Джалиля</a:t>
                      </a: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  в номинации  «Муса </a:t>
                      </a:r>
                      <a:r>
                        <a:rPr lang="ru-RU" sz="1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Джалиль</a:t>
                      </a: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 татарском»  в возрастной категории старше 18 лет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Региональный 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Призер (</a:t>
                      </a: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2-нче  </a:t>
                      </a:r>
                      <a:r>
                        <a:rPr lang="ru-RU" sz="1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урын</a:t>
                      </a: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7354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2023/2024</a:t>
                      </a:r>
                      <a:endParaRPr lang="ru-RU" sz="16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Конкурс художественного чтения «Туган тел-2024», посвященного Году семьи</a:t>
                      </a:r>
                      <a:endParaRPr lang="ru-RU" sz="16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Федеральный 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t-RU" sz="160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Җиңүче 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377950" y="269716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152400" y="304800"/>
            <a:ext cx="8839200" cy="8382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defRPr/>
            </a:pPr>
            <a:r>
              <a:rPr lang="ru-RU" sz="2800" b="1" i="1" cap="none" dirty="0" err="1">
                <a:solidFill>
                  <a:srgbClr val="336600"/>
                </a:solidFill>
                <a:latin typeface="Georgia" pitchFamily="18" charset="0"/>
              </a:rPr>
              <a:t>П</a:t>
            </a:r>
            <a:r>
              <a:rPr lang="ru-RU" sz="2800" b="1" i="1" cap="none" dirty="0" err="1" smtClean="0">
                <a:solidFill>
                  <a:srgbClr val="336600"/>
                </a:solidFill>
                <a:latin typeface="Georgia" pitchFamily="18" charset="0"/>
              </a:rPr>
              <a:t>рофессиональ</a:t>
            </a:r>
            <a:r>
              <a:rPr lang="ru-RU" sz="2800" b="1" i="1" cap="none" dirty="0" smtClean="0">
                <a:solidFill>
                  <a:srgbClr val="336600"/>
                </a:solidFill>
                <a:latin typeface="Georgia" pitchFamily="18" charset="0"/>
              </a:rPr>
              <a:t> </a:t>
            </a:r>
            <a:r>
              <a:rPr lang="ru-RU" sz="2800" b="1" i="1" cap="none" dirty="0" err="1" smtClean="0">
                <a:solidFill>
                  <a:srgbClr val="336600"/>
                </a:solidFill>
                <a:latin typeface="Georgia" pitchFamily="18" charset="0"/>
              </a:rPr>
              <a:t>бәйгеләрдә</a:t>
            </a:r>
            <a:r>
              <a:rPr lang="ru-RU" sz="2800" b="1" i="1" cap="none" dirty="0" smtClean="0">
                <a:solidFill>
                  <a:srgbClr val="336600"/>
                </a:solidFill>
                <a:latin typeface="Georgia" pitchFamily="18" charset="0"/>
              </a:rPr>
              <a:t>  </a:t>
            </a:r>
            <a:r>
              <a:rPr lang="ru-RU" sz="2800" b="1" i="1" cap="none" dirty="0" err="1" smtClean="0">
                <a:solidFill>
                  <a:srgbClr val="336600"/>
                </a:solidFill>
                <a:latin typeface="Georgia" pitchFamily="18" charset="0"/>
              </a:rPr>
              <a:t>катнашу</a:t>
            </a:r>
            <a:endParaRPr lang="ru-RU" sz="2800" b="1" i="1" cap="none" dirty="0">
              <a:solidFill>
                <a:srgbClr val="336600"/>
              </a:solidFill>
              <a:latin typeface="Georgia" pitchFamily="18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377950" y="269716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5371865"/>
              </p:ext>
            </p:extLst>
          </p:nvPr>
        </p:nvGraphicFramePr>
        <p:xfrm>
          <a:off x="152401" y="1371602"/>
          <a:ext cx="8839200" cy="5181598"/>
        </p:xfrm>
        <a:graphic>
          <a:graphicData uri="http://schemas.openxmlformats.org/drawingml/2006/table">
            <a:tbl>
              <a:tblPr firstRow="1" firstCol="1" bandRow="1">
                <a:tableStyleId>{22838BEF-8BB2-4498-84A7-C5851F593DF1}</a:tableStyleId>
              </a:tblPr>
              <a:tblGrid>
                <a:gridCol w="1371599"/>
                <a:gridCol w="2362200"/>
                <a:gridCol w="5105401"/>
              </a:tblGrid>
              <a:tr h="6581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t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Уку елы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t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Дәрәҗә 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t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Нәтиҗә </a:t>
                      </a: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16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3311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2022/2023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Региональный 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(ГАОУ ДПО СО «ИРО»)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Призер конкурса методических разработок по преподаванию русского языка как родного, неродного и иностранного, а также методических разработок по сохранению и развитию родных языков и литератур народов РФ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33411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2023/2024</a:t>
                      </a:r>
                      <a:endParaRPr lang="ru-RU" sz="16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800"/>
                        </a:spcAft>
                      </a:pPr>
                      <a:endParaRPr lang="ru-RU" sz="16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Федеральный </a:t>
                      </a:r>
                      <a:endParaRPr lang="ru-RU" sz="16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(ГАОУ ДПО «ИРО Республики Татарстан»)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2-е </a:t>
                      </a: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место во всероссийском конкурсе методических разработок урока татарского языка, посвященный Году семьи в РФ и Году выдающихся личностей, объявленному Национальным Советом Всемирного конгресса татар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8582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2023/2024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Федеральный</a:t>
                      </a:r>
                      <a:endParaRPr lang="ru-RU" sz="16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Всероссийское издание «Образовательное пространство»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6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2-е </a:t>
                      </a: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место во всероссийском конкурсе «Лучшая методическая разработка»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293969509"/>
      </p:ext>
    </p:extLst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152400" y="228600"/>
            <a:ext cx="8839200" cy="8382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defRPr/>
            </a:pPr>
            <a:r>
              <a:rPr lang="tt-RU" sz="2800" b="1" i="1" cap="none" dirty="0" smtClean="0">
                <a:solidFill>
                  <a:srgbClr val="336600"/>
                </a:solidFill>
                <a:latin typeface="Georgia" pitchFamily="18" charset="0"/>
              </a:rPr>
              <a:t>Төрле чаралар үткәрү </a:t>
            </a:r>
            <a:endParaRPr lang="ru-RU" sz="2800" b="1" i="1" cap="none" dirty="0">
              <a:solidFill>
                <a:srgbClr val="336600"/>
              </a:solidFill>
              <a:latin typeface="Georgia" pitchFamily="18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377950" y="269716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4755419"/>
              </p:ext>
            </p:extLst>
          </p:nvPr>
        </p:nvGraphicFramePr>
        <p:xfrm>
          <a:off x="152400" y="1295400"/>
          <a:ext cx="8839200" cy="5299774"/>
        </p:xfrm>
        <a:graphic>
          <a:graphicData uri="http://schemas.openxmlformats.org/drawingml/2006/table">
            <a:tbl>
              <a:tblPr firstRow="1" firstCol="1" bandRow="1">
                <a:tableStyleId>{22838BEF-8BB2-4498-84A7-C5851F593DF1}</a:tableStyleId>
              </a:tblPr>
              <a:tblGrid>
                <a:gridCol w="7239000"/>
                <a:gridCol w="1600200"/>
              </a:tblGrid>
              <a:tr h="37891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t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Исеме 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Дата 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14649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Подготовка и проведение Всемирной образовательной акции «</a:t>
                      </a:r>
                      <a:r>
                        <a:rPr lang="ru-RU" sz="16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Татарча</a:t>
                      </a:r>
                      <a:r>
                        <a:rPr lang="ru-RU" sz="16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диктант» </a:t>
                      </a:r>
                      <a:endParaRPr lang="ru-RU" sz="14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5008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Подготовка и проведение Межрегиональной олимпиады по татарскому языку и литературе»</a:t>
                      </a:r>
                      <a:endParaRPr lang="ru-RU" sz="14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25.02.2021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9102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Организация Всероссийского показа фильмов к Международному Дню освобождения узников фашистских концлагерей</a:t>
                      </a:r>
                      <a:endParaRPr lang="ru-RU" sz="14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Апрель 2023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9102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Подготовка и презентация национального подворья на 9-м Свердловском областном детском Сабантуе</a:t>
                      </a:r>
                      <a:endParaRPr lang="ru-RU" sz="14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01.06.2023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9102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Онлайн-марафон, приуроченный ко Дню родного языка. Проведение интеллектуальной игры для обучающихся по культуре и языкам народов России</a:t>
                      </a:r>
                      <a:endParaRPr lang="ru-RU" sz="14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21.02.23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5008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Подготовка (написание сценария)  и проведение встречи с писателями РТ (ведущая)</a:t>
                      </a:r>
                      <a:endParaRPr lang="ru-RU" sz="14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20.10.23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192727375"/>
      </p:ext>
    </p:extLst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686800" cy="685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tt-RU" sz="2800" b="1" i="1" cap="none" dirty="0" smtClean="0">
                <a:solidFill>
                  <a:srgbClr val="336600"/>
                </a:solidFill>
                <a:latin typeface="Georgia" pitchFamily="18" charset="0"/>
              </a:rPr>
              <a:t>Публикацияләр </a:t>
            </a:r>
            <a:endParaRPr lang="ru-RU" sz="2800" b="1" i="1" cap="none" dirty="0">
              <a:solidFill>
                <a:srgbClr val="336600"/>
              </a:solidFill>
              <a:latin typeface="Georgia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603778241"/>
              </p:ext>
            </p:extLst>
          </p:nvPr>
        </p:nvGraphicFramePr>
        <p:xfrm>
          <a:off x="304800" y="1143000"/>
          <a:ext cx="8686800" cy="5559206"/>
        </p:xfrm>
        <a:graphic>
          <a:graphicData uri="http://schemas.openxmlformats.org/drawingml/2006/table">
            <a:tbl>
              <a:tblPr firstRow="1" firstCol="1" bandRow="1">
                <a:tableStyleId>{22838BEF-8BB2-4498-84A7-C5851F593DF1}</a:tableStyleId>
              </a:tblPr>
              <a:tblGrid>
                <a:gridCol w="4342946"/>
                <a:gridCol w="4343854"/>
              </a:tblGrid>
              <a:tr h="365760"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4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Исеме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861" marR="62861" marT="0" marB="0">
                    <a:solidFill>
                      <a:srgbClr val="8EC5DE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4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Кайда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бастырылган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861" marR="62861" marT="0" marB="0">
                    <a:solidFill>
                      <a:srgbClr val="8EC5DE"/>
                    </a:solidFill>
                  </a:tcPr>
                </a:tc>
              </a:tr>
              <a:tr h="389466">
                <a:tc>
                  <a:txBody>
                    <a:bodyPr/>
                    <a:lstStyle/>
                    <a:p>
                      <a:pPr indent="457200"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«Встреча с писателями РТ»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861" marR="62861" marT="0" marB="0"/>
                </a:tc>
                <a:tc>
                  <a:txBody>
                    <a:bodyPr/>
                    <a:lstStyle/>
                    <a:p>
                      <a:pPr indent="457200" algn="just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http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://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multiurok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ru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(Сайт «</a:t>
                      </a: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Мультиурок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»)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861" marR="62861" marT="0" marB="0"/>
                </a:tc>
              </a:tr>
              <a:tr h="389466">
                <a:tc>
                  <a:txBody>
                    <a:bodyPr/>
                    <a:lstStyle/>
                    <a:p>
                      <a:pPr indent="457200"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«Викторина по творчеству Мусы </a:t>
                      </a: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Джалиля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861" marR="62861" marT="0" marB="0"/>
                </a:tc>
                <a:tc>
                  <a:txBody>
                    <a:bodyPr/>
                    <a:lstStyle/>
                    <a:p>
                      <a:pPr indent="457200" algn="just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http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://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multiurok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ru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(Сайт «</a:t>
                      </a: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Мультиурок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»)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861" marR="62861" marT="0" marB="0"/>
                </a:tc>
              </a:tr>
              <a:tr h="389466">
                <a:tc>
                  <a:txBody>
                    <a:bodyPr/>
                    <a:lstStyle/>
                    <a:p>
                      <a:pPr indent="457200"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«Морфемный разбор слова»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861" marR="62861" marT="0" marB="0"/>
                </a:tc>
                <a:tc>
                  <a:txBody>
                    <a:bodyPr/>
                    <a:lstStyle/>
                    <a:p>
                      <a:pPr indent="457200" algn="just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http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://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multiurok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ru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(Сайт «</a:t>
                      </a: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Мультиурок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»)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861" marR="62861" marT="0" marB="0"/>
                </a:tc>
              </a:tr>
              <a:tr h="389466">
                <a:tc>
                  <a:txBody>
                    <a:bodyPr/>
                    <a:lstStyle/>
                    <a:p>
                      <a:pPr indent="457200"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«Деятельность учителя в условиях ФГОС»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861" marR="62861" marT="0" marB="0"/>
                </a:tc>
                <a:tc>
                  <a:txBody>
                    <a:bodyPr/>
                    <a:lstStyle/>
                    <a:p>
                      <a:pPr indent="457200" algn="just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http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://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multiurok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ru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(Сайт «</a:t>
                      </a: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Мультиурок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»)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861" marR="62861" marT="0" marB="0"/>
                </a:tc>
              </a:tr>
              <a:tr h="389466">
                <a:tc>
                  <a:txBody>
                    <a:bodyPr/>
                    <a:lstStyle/>
                    <a:p>
                      <a:pPr indent="457200"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«Я учитель – и этим горжусь»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861" marR="62861" marT="0" marB="0"/>
                </a:tc>
                <a:tc>
                  <a:txBody>
                    <a:bodyPr/>
                    <a:lstStyle/>
                    <a:p>
                      <a:pPr indent="457200"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Областная газета «Чистый источник» №11-2023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861" marR="62861" marT="0" marB="0"/>
                </a:tc>
              </a:tr>
              <a:tr h="389466">
                <a:tc>
                  <a:txBody>
                    <a:bodyPr/>
                    <a:lstStyle/>
                    <a:p>
                      <a:pPr indent="457200"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«Язучылар белэн очрашу кичэсе»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861" marR="62861" marT="0" marB="0"/>
                </a:tc>
                <a:tc>
                  <a:txBody>
                    <a:bodyPr/>
                    <a:lstStyle/>
                    <a:p>
                      <a:pPr indent="457200"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Областная газета «Чистый источник» №11-2023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861" marR="62861" marT="0" marB="0"/>
                </a:tc>
              </a:tr>
              <a:tr h="389466">
                <a:tc>
                  <a:txBody>
                    <a:bodyPr/>
                    <a:lstStyle/>
                    <a:p>
                      <a:pPr indent="457200"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«Живи и процветай, любимая школа! С юбилеем!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861" marR="62861" marT="0" marB="0"/>
                </a:tc>
                <a:tc>
                  <a:txBody>
                    <a:bodyPr/>
                    <a:lstStyle/>
                    <a:p>
                      <a:pPr indent="457200"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Областная газета «Чистый источник» №6-2023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861" marR="62861" marT="0" marB="0"/>
                </a:tc>
              </a:tr>
              <a:tr h="389466">
                <a:tc>
                  <a:txBody>
                    <a:bodyPr/>
                    <a:lstStyle/>
                    <a:p>
                      <a:pPr indent="457200"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«Открытие Года педагога и наставника в Азигулово»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861" marR="62861" marT="0" marB="0"/>
                </a:tc>
                <a:tc>
                  <a:txBody>
                    <a:bodyPr/>
                    <a:lstStyle/>
                    <a:p>
                      <a:pPr indent="457200"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Областная газета «Чистый источник» №4-2023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861" marR="62861" marT="0" marB="0"/>
                </a:tc>
              </a:tr>
              <a:tr h="389466">
                <a:tc>
                  <a:txBody>
                    <a:bodyPr/>
                    <a:lstStyle/>
                    <a:p>
                      <a:pPr indent="457200"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«Наследие Г.Тукая бесценно»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861" marR="62861" marT="0" marB="0"/>
                </a:tc>
                <a:tc>
                  <a:txBody>
                    <a:bodyPr/>
                    <a:lstStyle/>
                    <a:p>
                      <a:pPr indent="457200"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Областная газета «Чистый источник» №5-2022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861" marR="62861" marT="0" marB="0"/>
                </a:tc>
              </a:tr>
              <a:tr h="584198">
                <a:tc>
                  <a:txBody>
                    <a:bodyPr/>
                    <a:lstStyle/>
                    <a:p>
                      <a:pPr indent="457200"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«Азигуловцы приняли участие в Пятом Всероссийском съезде учителей сельских школ»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861" marR="62861" marT="0" marB="0"/>
                </a:tc>
                <a:tc>
                  <a:txBody>
                    <a:bodyPr/>
                    <a:lstStyle/>
                    <a:p>
                      <a:pPr indent="457200"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Областная газета «Чистый источник» №12-2021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861" marR="62861" marT="0" marB="0"/>
                </a:tc>
              </a:tr>
              <a:tr h="389466">
                <a:tc>
                  <a:txBody>
                    <a:bodyPr/>
                    <a:lstStyle/>
                    <a:p>
                      <a:pPr indent="457200"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«Межрегиональная олимпиада»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861" marR="62861" marT="0" marB="0"/>
                </a:tc>
                <a:tc>
                  <a:txBody>
                    <a:bodyPr/>
                    <a:lstStyle/>
                    <a:p>
                      <a:pPr indent="457200"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Областная газета «Чистый источник» №2-2021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861" marR="62861" marT="0" marB="0"/>
                </a:tc>
              </a:tr>
              <a:tr h="584198">
                <a:tc>
                  <a:txBody>
                    <a:bodyPr/>
                    <a:lstStyle/>
                    <a:p>
                      <a:pPr indent="457200"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«Сохранение 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традиций 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 родного языка как средство достижения успеха»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861" marR="62861" marT="0" marB="0"/>
                </a:tc>
                <a:tc>
                  <a:txBody>
                    <a:bodyPr/>
                    <a:lstStyle/>
                    <a:p>
                      <a:pPr indent="457200"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Сборник УО Администрации АГО «Муниципальный методический месячник» (февраль, 2020)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2861" marR="62861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530449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2228</TotalTime>
  <Words>1089</Words>
  <Application>Microsoft Office PowerPoint</Application>
  <PresentationFormat>Экран (4:3)</PresentationFormat>
  <Paragraphs>245</Paragraphs>
  <Slides>15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Слайд 1</vt:lpstr>
      <vt:lpstr>Мәгариф турында документлар</vt:lpstr>
      <vt:lpstr>Педагогик белемнәрне бертуктаусыз арттыру  (Курслар)</vt:lpstr>
      <vt:lpstr>Заманча белем бирү технологияләрен нәтиҗәле  файдалану</vt:lpstr>
      <vt:lpstr>Тәҗрибә белән уртаклашу</vt:lpstr>
      <vt:lpstr>Профессиональ бәйгеләрдә  катнашу</vt:lpstr>
      <vt:lpstr>Профессиональ бәйгеләрдә  катнашу</vt:lpstr>
      <vt:lpstr>Төрле чаралар үткәрү </vt:lpstr>
      <vt:lpstr>Публикацияләр </vt:lpstr>
      <vt:lpstr>Укучыларымның олимпиадаларда уңышлары</vt:lpstr>
      <vt:lpstr>Укучыларымның иҗади бәйгеләрдә уңышлары</vt:lpstr>
      <vt:lpstr>Губернатор  премиясы лауреатлары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Кирамова Халида</dc:creator>
  <cp:lastModifiedBy>prolog</cp:lastModifiedBy>
  <cp:revision>226</cp:revision>
  <cp:lastPrinted>1601-01-01T00:00:00Z</cp:lastPrinted>
  <dcterms:created xsi:type="dcterms:W3CDTF">2012-03-03T13:23:29Z</dcterms:created>
  <dcterms:modified xsi:type="dcterms:W3CDTF">2025-02-11T12:49:55Z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