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11"/>
  </p:notesMasterIdLst>
  <p:handoutMasterIdLst>
    <p:handoutMasterId r:id="rId12"/>
  </p:handoutMasterIdLst>
  <p:sldIdLst>
    <p:sldId id="257" r:id="rId2"/>
    <p:sldId id="258" r:id="rId3"/>
    <p:sldId id="259" r:id="rId4"/>
    <p:sldId id="260" r:id="rId5"/>
    <p:sldId id="264" r:id="rId6"/>
    <p:sldId id="261" r:id="rId7"/>
    <p:sldId id="265" r:id="rId8"/>
    <p:sldId id="269" r:id="rId9"/>
    <p:sldId id="266" r:id="rId10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4B1156A-380E-4F78-BDF5-A606A8083BF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529" autoAdjust="0"/>
  </p:normalViewPr>
  <p:slideViewPr>
    <p:cSldViewPr snapToGrid="0">
      <p:cViewPr varScale="1">
        <p:scale>
          <a:sx n="116" d="100"/>
          <a:sy n="116" d="100"/>
        </p:scale>
        <p:origin x="39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305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156040-AF98-4F2C-9909-9F2439F6F588}" type="doc">
      <dgm:prSet loTypeId="urn:microsoft.com/office/officeart/2005/8/layout/chevron1" loCatId="process" qsTypeId="urn:microsoft.com/office/officeart/2005/8/quickstyle/simple1" qsCatId="simple" csTypeId="urn:microsoft.com/office/officeart/2005/8/colors/accent1_1" csCatId="accent1" phldr="1"/>
      <dgm:spPr/>
    </dgm:pt>
    <dgm:pt modelId="{74020AF3-C700-4606-8917-C6A353D7963A}">
      <dgm:prSet phldrT="[Text]"/>
      <dgm:spPr/>
      <dgm:t>
        <a:bodyPr rtlCol="0"/>
        <a:lstStyle/>
        <a:p>
          <a:pPr rtl="0"/>
          <a:r>
            <a:rPr lang="ru-RU" noProof="0" dirty="0" smtClean="0"/>
            <a:t>Обращение в ОМВД</a:t>
          </a:r>
          <a:endParaRPr lang="ru-RU" noProof="0" dirty="0"/>
        </a:p>
      </dgm:t>
      <dgm:extLst>
        <a:ext uri="{E40237B7-FDA0-4F09-8148-C483321AD2D9}">
          <dgm14:cNvPr xmlns:dgm14="http://schemas.microsoft.com/office/drawing/2010/diagram" id="0" name="" title="Step 1 title"/>
        </a:ext>
      </dgm:extLst>
    </dgm:pt>
    <dgm:pt modelId="{87D99D21-0B4A-4259-89FB-0E5941CB535C}" type="parTrans" cxnId="{B0E2386F-A443-4201-8130-FB9CC25AA154}">
      <dgm:prSet/>
      <dgm:spPr/>
      <dgm:t>
        <a:bodyPr rtlCol="0"/>
        <a:lstStyle/>
        <a:p>
          <a:pPr rtl="0"/>
          <a:endParaRPr lang="en-US"/>
        </a:p>
      </dgm:t>
    </dgm:pt>
    <dgm:pt modelId="{6CFF1BD9-AE1F-4488-8B72-01186EADA6FF}" type="sibTrans" cxnId="{B0E2386F-A443-4201-8130-FB9CC25AA154}">
      <dgm:prSet/>
      <dgm:spPr/>
      <dgm:t>
        <a:bodyPr rtlCol="0"/>
        <a:lstStyle/>
        <a:p>
          <a:pPr rtl="0"/>
          <a:endParaRPr lang="en-US"/>
        </a:p>
      </dgm:t>
    </dgm:pt>
    <dgm:pt modelId="{12E26E22-71B0-4386-A84F-ABF2FF66A99F}">
      <dgm:prSet phldrT="[Text]"/>
      <dgm:spPr/>
      <dgm:t>
        <a:bodyPr rtlCol="0"/>
        <a:lstStyle/>
        <a:p>
          <a:pPr rtl="0"/>
          <a:r>
            <a:rPr lang="ru-RU" noProof="0" dirty="0" smtClean="0"/>
            <a:t>Сбор необходимых документов</a:t>
          </a:r>
          <a:endParaRPr lang="ru-RU" noProof="0" dirty="0"/>
        </a:p>
      </dgm:t>
      <dgm:extLst>
        <a:ext uri="{E40237B7-FDA0-4F09-8148-C483321AD2D9}">
          <dgm14:cNvPr xmlns:dgm14="http://schemas.microsoft.com/office/drawing/2010/diagram" id="0" name="" title="Step 2 title"/>
        </a:ext>
      </dgm:extLst>
    </dgm:pt>
    <dgm:pt modelId="{3A6CB3CB-0F71-4CA8-93AA-0E3E3D59D313}" type="parTrans" cxnId="{937639B3-2352-48E4-A96B-F63DF2119D92}">
      <dgm:prSet/>
      <dgm:spPr/>
      <dgm:t>
        <a:bodyPr rtlCol="0"/>
        <a:lstStyle/>
        <a:p>
          <a:pPr rtl="0"/>
          <a:endParaRPr lang="en-US"/>
        </a:p>
      </dgm:t>
    </dgm:pt>
    <dgm:pt modelId="{E1826C46-15A2-4345-B986-53D05F21F155}" type="sibTrans" cxnId="{937639B3-2352-48E4-A96B-F63DF2119D92}">
      <dgm:prSet/>
      <dgm:spPr/>
      <dgm:t>
        <a:bodyPr rtlCol="0"/>
        <a:lstStyle/>
        <a:p>
          <a:pPr rtl="0"/>
          <a:endParaRPr lang="en-US"/>
        </a:p>
      </dgm:t>
    </dgm:pt>
    <dgm:pt modelId="{A8B05E70-CCF1-4080-8EEE-6873C9D4B630}">
      <dgm:prSet phldrT="[Text]"/>
      <dgm:spPr/>
      <dgm:t>
        <a:bodyPr rtlCol="0"/>
        <a:lstStyle/>
        <a:p>
          <a:pPr rtl="0"/>
          <a:r>
            <a:rPr lang="ru-RU" noProof="0" dirty="0" smtClean="0"/>
            <a:t>Прохождение вступительных испытаний</a:t>
          </a:r>
          <a:endParaRPr lang="ru-RU" noProof="0" dirty="0"/>
        </a:p>
      </dgm:t>
      <dgm:extLst>
        <a:ext uri="{E40237B7-FDA0-4F09-8148-C483321AD2D9}">
          <dgm14:cNvPr xmlns:dgm14="http://schemas.microsoft.com/office/drawing/2010/diagram" id="0" name="" title="Step 3 title"/>
        </a:ext>
      </dgm:extLst>
    </dgm:pt>
    <dgm:pt modelId="{11D1F3D3-0002-4131-9F84-22FBF8692DA9}" type="parTrans" cxnId="{B8B909D0-D4F6-48D4-81DA-A58F34AE3646}">
      <dgm:prSet/>
      <dgm:spPr/>
      <dgm:t>
        <a:bodyPr rtlCol="0"/>
        <a:lstStyle/>
        <a:p>
          <a:pPr rtl="0"/>
          <a:endParaRPr lang="en-US"/>
        </a:p>
      </dgm:t>
    </dgm:pt>
    <dgm:pt modelId="{B6438016-7365-4FC0-A372-D90585B4B6EE}" type="sibTrans" cxnId="{B8B909D0-D4F6-48D4-81DA-A58F34AE3646}">
      <dgm:prSet/>
      <dgm:spPr/>
      <dgm:t>
        <a:bodyPr rtlCol="0"/>
        <a:lstStyle/>
        <a:p>
          <a:pPr rtl="0"/>
          <a:endParaRPr lang="en-US"/>
        </a:p>
      </dgm:t>
    </dgm:pt>
    <dgm:pt modelId="{42147153-A6C2-4177-BA7D-2ACCC2C1B2F7}">
      <dgm:prSet phldrT="[Text]"/>
      <dgm:spPr/>
      <dgm:t>
        <a:bodyPr rtlCol="0"/>
        <a:lstStyle/>
        <a:p>
          <a:pPr rtl="0"/>
          <a:r>
            <a:rPr lang="ru-RU" noProof="0" dirty="0" smtClean="0"/>
            <a:t>Зачисление</a:t>
          </a:r>
          <a:endParaRPr lang="ru-RU" noProof="0" dirty="0"/>
        </a:p>
      </dgm:t>
      <dgm:extLst>
        <a:ext uri="{E40237B7-FDA0-4F09-8148-C483321AD2D9}">
          <dgm14:cNvPr xmlns:dgm14="http://schemas.microsoft.com/office/drawing/2010/diagram" id="0" name="" title="Step 4 title"/>
        </a:ext>
      </dgm:extLst>
    </dgm:pt>
    <dgm:pt modelId="{C6F68745-4C20-4204-96A6-585691399C14}" type="parTrans" cxnId="{777DC3C6-D336-4C94-A624-E5582A07ECAA}">
      <dgm:prSet/>
      <dgm:spPr/>
      <dgm:t>
        <a:bodyPr rtlCol="0"/>
        <a:lstStyle/>
        <a:p>
          <a:pPr rtl="0"/>
          <a:endParaRPr lang="en-US"/>
        </a:p>
      </dgm:t>
    </dgm:pt>
    <dgm:pt modelId="{0C6B132F-0347-46BA-86A4-3FAFB6676411}" type="sibTrans" cxnId="{777DC3C6-D336-4C94-A624-E5582A07ECAA}">
      <dgm:prSet/>
      <dgm:spPr/>
      <dgm:t>
        <a:bodyPr rtlCol="0"/>
        <a:lstStyle/>
        <a:p>
          <a:pPr rtl="0"/>
          <a:endParaRPr lang="en-US"/>
        </a:p>
      </dgm:t>
    </dgm:pt>
    <dgm:pt modelId="{1C61A9A2-33F2-469B-8AC4-A104A5A98D78}" type="pres">
      <dgm:prSet presAssocID="{44156040-AF98-4F2C-9909-9F2439F6F588}" presName="Name0" presStyleCnt="0">
        <dgm:presLayoutVars>
          <dgm:dir/>
          <dgm:animLvl val="lvl"/>
          <dgm:resizeHandles val="exact"/>
        </dgm:presLayoutVars>
      </dgm:prSet>
      <dgm:spPr/>
    </dgm:pt>
    <dgm:pt modelId="{881B8FEC-9D20-4669-BB2E-FA9CEA0BE5A9}" type="pres">
      <dgm:prSet presAssocID="{74020AF3-C700-4606-8917-C6A353D7963A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5DFC51-4C30-4A07-9F0C-6EB770961C6F}" type="pres">
      <dgm:prSet presAssocID="{6CFF1BD9-AE1F-4488-8B72-01186EADA6FF}" presName="parTxOnlySpace" presStyleCnt="0"/>
      <dgm:spPr/>
    </dgm:pt>
    <dgm:pt modelId="{919A589F-F74A-40C3-BE88-AB8730BCAB04}" type="pres">
      <dgm:prSet presAssocID="{12E26E22-71B0-4386-A84F-ABF2FF66A99F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C6BCDE-530E-4D03-9CF5-9AB36CDC1FE1}" type="pres">
      <dgm:prSet presAssocID="{E1826C46-15A2-4345-B986-53D05F21F155}" presName="parTxOnlySpace" presStyleCnt="0"/>
      <dgm:spPr/>
    </dgm:pt>
    <dgm:pt modelId="{268F2328-4548-422B-9C65-80797E16B241}" type="pres">
      <dgm:prSet presAssocID="{A8B05E70-CCF1-4080-8EEE-6873C9D4B630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B78EC1-7B74-4B6E-94C6-5F808A049A1F}" type="pres">
      <dgm:prSet presAssocID="{B6438016-7365-4FC0-A372-D90585B4B6EE}" presName="parTxOnlySpace" presStyleCnt="0"/>
      <dgm:spPr/>
    </dgm:pt>
    <dgm:pt modelId="{BDD0B0F7-A87C-4B5B-A4C3-4E4BE6EB0FE4}" type="pres">
      <dgm:prSet presAssocID="{42147153-A6C2-4177-BA7D-2ACCC2C1B2F7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B909D0-D4F6-48D4-81DA-A58F34AE3646}" srcId="{44156040-AF98-4F2C-9909-9F2439F6F588}" destId="{A8B05E70-CCF1-4080-8EEE-6873C9D4B630}" srcOrd="2" destOrd="0" parTransId="{11D1F3D3-0002-4131-9F84-22FBF8692DA9}" sibTransId="{B6438016-7365-4FC0-A372-D90585B4B6EE}"/>
    <dgm:cxn modelId="{777DC3C6-D336-4C94-A624-E5582A07ECAA}" srcId="{44156040-AF98-4F2C-9909-9F2439F6F588}" destId="{42147153-A6C2-4177-BA7D-2ACCC2C1B2F7}" srcOrd="3" destOrd="0" parTransId="{C6F68745-4C20-4204-96A6-585691399C14}" sibTransId="{0C6B132F-0347-46BA-86A4-3FAFB6676411}"/>
    <dgm:cxn modelId="{BF4A375F-A05B-45C3-9731-23DBACB9FC02}" type="presOf" srcId="{12E26E22-71B0-4386-A84F-ABF2FF66A99F}" destId="{919A589F-F74A-40C3-BE88-AB8730BCAB04}" srcOrd="0" destOrd="0" presId="urn:microsoft.com/office/officeart/2005/8/layout/chevron1"/>
    <dgm:cxn modelId="{B0E2386F-A443-4201-8130-FB9CC25AA154}" srcId="{44156040-AF98-4F2C-9909-9F2439F6F588}" destId="{74020AF3-C700-4606-8917-C6A353D7963A}" srcOrd="0" destOrd="0" parTransId="{87D99D21-0B4A-4259-89FB-0E5941CB535C}" sibTransId="{6CFF1BD9-AE1F-4488-8B72-01186EADA6FF}"/>
    <dgm:cxn modelId="{937639B3-2352-48E4-A96B-F63DF2119D92}" srcId="{44156040-AF98-4F2C-9909-9F2439F6F588}" destId="{12E26E22-71B0-4386-A84F-ABF2FF66A99F}" srcOrd="1" destOrd="0" parTransId="{3A6CB3CB-0F71-4CA8-93AA-0E3E3D59D313}" sibTransId="{E1826C46-15A2-4345-B986-53D05F21F155}"/>
    <dgm:cxn modelId="{BB4F9699-C9DE-46C4-A04B-CD52EF57D4C5}" type="presOf" srcId="{74020AF3-C700-4606-8917-C6A353D7963A}" destId="{881B8FEC-9D20-4669-BB2E-FA9CEA0BE5A9}" srcOrd="0" destOrd="0" presId="urn:microsoft.com/office/officeart/2005/8/layout/chevron1"/>
    <dgm:cxn modelId="{383A5CFE-2D64-4002-A7C0-1E621409BFD6}" type="presOf" srcId="{44156040-AF98-4F2C-9909-9F2439F6F588}" destId="{1C61A9A2-33F2-469B-8AC4-A104A5A98D78}" srcOrd="0" destOrd="0" presId="urn:microsoft.com/office/officeart/2005/8/layout/chevron1"/>
    <dgm:cxn modelId="{9E75EA9C-2122-47C1-897A-5BBDE8D78AC4}" type="presOf" srcId="{A8B05E70-CCF1-4080-8EEE-6873C9D4B630}" destId="{268F2328-4548-422B-9C65-80797E16B241}" srcOrd="0" destOrd="0" presId="urn:microsoft.com/office/officeart/2005/8/layout/chevron1"/>
    <dgm:cxn modelId="{37A858B6-D71C-4E86-A467-E8D17167DE19}" type="presOf" srcId="{42147153-A6C2-4177-BA7D-2ACCC2C1B2F7}" destId="{BDD0B0F7-A87C-4B5B-A4C3-4E4BE6EB0FE4}" srcOrd="0" destOrd="0" presId="urn:microsoft.com/office/officeart/2005/8/layout/chevron1"/>
    <dgm:cxn modelId="{EDA037DE-3D60-46A9-9DDB-074A05981F8D}" type="presParOf" srcId="{1C61A9A2-33F2-469B-8AC4-A104A5A98D78}" destId="{881B8FEC-9D20-4669-BB2E-FA9CEA0BE5A9}" srcOrd="0" destOrd="0" presId="urn:microsoft.com/office/officeart/2005/8/layout/chevron1"/>
    <dgm:cxn modelId="{8F2A48B2-4519-4F7D-931D-1EB2DDCF4663}" type="presParOf" srcId="{1C61A9A2-33F2-469B-8AC4-A104A5A98D78}" destId="{705DFC51-4C30-4A07-9F0C-6EB770961C6F}" srcOrd="1" destOrd="0" presId="urn:microsoft.com/office/officeart/2005/8/layout/chevron1"/>
    <dgm:cxn modelId="{A8C49188-74D0-46A6-A671-569711775D6B}" type="presParOf" srcId="{1C61A9A2-33F2-469B-8AC4-A104A5A98D78}" destId="{919A589F-F74A-40C3-BE88-AB8730BCAB04}" srcOrd="2" destOrd="0" presId="urn:microsoft.com/office/officeart/2005/8/layout/chevron1"/>
    <dgm:cxn modelId="{DF828B00-7F32-4A0D-9D43-9FD5AE3C854B}" type="presParOf" srcId="{1C61A9A2-33F2-469B-8AC4-A104A5A98D78}" destId="{01C6BCDE-530E-4D03-9CF5-9AB36CDC1FE1}" srcOrd="3" destOrd="0" presId="urn:microsoft.com/office/officeart/2005/8/layout/chevron1"/>
    <dgm:cxn modelId="{2FC0E474-8734-4209-BD6D-C297DEE76CB4}" type="presParOf" srcId="{1C61A9A2-33F2-469B-8AC4-A104A5A98D78}" destId="{268F2328-4548-422B-9C65-80797E16B241}" srcOrd="4" destOrd="0" presId="urn:microsoft.com/office/officeart/2005/8/layout/chevron1"/>
    <dgm:cxn modelId="{30A10B48-C159-4CE5-AFE2-9908BF17AD25}" type="presParOf" srcId="{1C61A9A2-33F2-469B-8AC4-A104A5A98D78}" destId="{8CB78EC1-7B74-4B6E-94C6-5F808A049A1F}" srcOrd="5" destOrd="0" presId="urn:microsoft.com/office/officeart/2005/8/layout/chevron1"/>
    <dgm:cxn modelId="{3065F5B9-06B1-4353-A251-703F2693DE95}" type="presParOf" srcId="{1C61A9A2-33F2-469B-8AC4-A104A5A98D78}" destId="{BDD0B0F7-A87C-4B5B-A4C3-4E4BE6EB0FE4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1B8FEC-9D20-4669-BB2E-FA9CEA0BE5A9}">
      <dsp:nvSpPr>
        <dsp:cNvPr id="0" name=""/>
        <dsp:cNvSpPr/>
      </dsp:nvSpPr>
      <dsp:spPr>
        <a:xfrm>
          <a:off x="4802" y="1470479"/>
          <a:ext cx="2795694" cy="111827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rtlCol="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noProof="0" dirty="0" smtClean="0"/>
            <a:t>Обращение в ОМВД</a:t>
          </a:r>
          <a:endParaRPr lang="ru-RU" sz="1700" kern="1200" noProof="0" dirty="0"/>
        </a:p>
      </dsp:txBody>
      <dsp:txXfrm>
        <a:off x="563941" y="1470479"/>
        <a:ext cx="1677417" cy="1118277"/>
      </dsp:txXfrm>
    </dsp:sp>
    <dsp:sp modelId="{919A589F-F74A-40C3-BE88-AB8730BCAB04}">
      <dsp:nvSpPr>
        <dsp:cNvPr id="0" name=""/>
        <dsp:cNvSpPr/>
      </dsp:nvSpPr>
      <dsp:spPr>
        <a:xfrm>
          <a:off x="2520927" y="1470479"/>
          <a:ext cx="2795694" cy="111827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rtlCol="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noProof="0" dirty="0" smtClean="0"/>
            <a:t>Сбор необходимых документов</a:t>
          </a:r>
          <a:endParaRPr lang="ru-RU" sz="1700" kern="1200" noProof="0" dirty="0"/>
        </a:p>
      </dsp:txBody>
      <dsp:txXfrm>
        <a:off x="3080066" y="1470479"/>
        <a:ext cx="1677417" cy="1118277"/>
      </dsp:txXfrm>
    </dsp:sp>
    <dsp:sp modelId="{268F2328-4548-422B-9C65-80797E16B241}">
      <dsp:nvSpPr>
        <dsp:cNvPr id="0" name=""/>
        <dsp:cNvSpPr/>
      </dsp:nvSpPr>
      <dsp:spPr>
        <a:xfrm>
          <a:off x="5037052" y="1470479"/>
          <a:ext cx="2795694" cy="111827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rtlCol="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noProof="0" dirty="0" smtClean="0"/>
            <a:t>Прохождение вступительных испытаний</a:t>
          </a:r>
          <a:endParaRPr lang="ru-RU" sz="1700" kern="1200" noProof="0" dirty="0"/>
        </a:p>
      </dsp:txBody>
      <dsp:txXfrm>
        <a:off x="5596191" y="1470479"/>
        <a:ext cx="1677417" cy="1118277"/>
      </dsp:txXfrm>
    </dsp:sp>
    <dsp:sp modelId="{BDD0B0F7-A87C-4B5B-A4C3-4E4BE6EB0FE4}">
      <dsp:nvSpPr>
        <dsp:cNvPr id="0" name=""/>
        <dsp:cNvSpPr/>
      </dsp:nvSpPr>
      <dsp:spPr>
        <a:xfrm>
          <a:off x="7553177" y="1470479"/>
          <a:ext cx="2795694" cy="111827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rtlCol="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noProof="0" dirty="0" smtClean="0"/>
            <a:t>Зачисление</a:t>
          </a:r>
          <a:endParaRPr lang="ru-RU" sz="1700" kern="1200" noProof="0" dirty="0"/>
        </a:p>
      </dsp:txBody>
      <dsp:txXfrm>
        <a:off x="8112316" y="1470479"/>
        <a:ext cx="1677417" cy="11182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D5BFF2-36B0-40CE-983F-64CA5BF905E6}" type="datetime1">
              <a:rPr lang="ru-RU" smtClean="0"/>
              <a:t>11.09.2020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4A4F617-7A30-41D4-AB86-5D833C98E18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46248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B74801A-CACC-46E2-B8AA-437C9E8A750C}" type="datetime1">
              <a:rPr lang="ru-RU" smtClean="0"/>
              <a:t>11.09.2020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 smtClean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B9A179D-2D27-49E2-B022-8EDDA2EFE68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46034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sz="1200" i="1" dirty="0" smtClean="0">
                <a:latin typeface="Arial" pitchFamily="34" charset="0"/>
                <a:cs typeface="Arial" pitchFamily="34" charset="0"/>
              </a:rPr>
              <a:t>Чтобы изменить изображение на этом слайде, выберите рисунок и удалите его. Затем нажмите значок «Рисунки» в заполнителе, чтобы вставить изображение.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1B9A179D-2D27-49E2-B022-8EDDA2EFE682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2422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5745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3198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7629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5083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6484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2704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0034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4980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98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9BD460F-BF29-45B1-9B3A-A20D54FADEC1}" type="datetime1">
              <a:rPr lang="ru-RU" smtClean="0"/>
              <a:t>11.09.2020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194819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9BD460F-BF29-45B1-9B3A-A20D54FADEC1}" type="datetime1">
              <a:rPr lang="ru-RU" smtClean="0"/>
              <a:t>11.09.2020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281763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9BD460F-BF29-45B1-9B3A-A20D54FADEC1}" type="datetime1">
              <a:rPr lang="ru-RU" smtClean="0"/>
              <a:t>11.09.2020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225569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9BD460F-BF29-45B1-9B3A-A20D54FADEC1}" type="datetime1">
              <a:rPr lang="ru-RU" smtClean="0"/>
              <a:t>11.09.2020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483843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9BD460F-BF29-45B1-9B3A-A20D54FADEC1}" type="datetime1">
              <a:rPr lang="ru-RU" smtClean="0"/>
              <a:t>11.09.2020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074468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9BD460F-BF29-45B1-9B3A-A20D54FADEC1}" type="datetime1">
              <a:rPr lang="ru-RU" smtClean="0"/>
              <a:t>11.09.2020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466325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C80CA05-2CA9-48C2-A2A2-F70EC9B7976F}" type="datetime1">
              <a:rPr lang="ru-RU" smtClean="0"/>
              <a:t>11.09.2020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093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4A58D3D-3011-410D-B5E8-9AA1758E7836}" type="datetime1">
              <a:rPr lang="ru-RU" smtClean="0"/>
              <a:t>11.09.2020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625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1" y="1873584"/>
            <a:ext cx="5120640" cy="2560320"/>
          </a:xfrm>
        </p:spPr>
        <p:txBody>
          <a:bodyPr rtlCol="0"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Рисунок 1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0"/>
          </p:nvPr>
        </p:nvSpPr>
        <p:spPr>
          <a:xfrm>
            <a:off x="6743703" y="0"/>
            <a:ext cx="5448297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1" y="4572000"/>
            <a:ext cx="5120640" cy="1600200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1298448" y="1828801"/>
            <a:ext cx="4572000" cy="3428999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invGray">
          <a:xfrm>
            <a:off x="1371273" y="5333098"/>
            <a:ext cx="4420252" cy="839102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3"/>
          </p:nvPr>
        </p:nvSpPr>
        <p:spPr>
          <a:xfrm>
            <a:off x="6324600" y="1828801"/>
            <a:ext cx="4572000" cy="3428999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3" name="Текст 3"/>
          <p:cNvSpPr>
            <a:spLocks noGrp="1"/>
          </p:cNvSpPr>
          <p:nvPr>
            <p:ph type="body" sz="half" idx="14"/>
          </p:nvPr>
        </p:nvSpPr>
        <p:spPr bwMode="invGray">
          <a:xfrm>
            <a:off x="6412954" y="5333098"/>
            <a:ext cx="4420252" cy="839102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B2D27-AFF1-4B8F-B8A4-E700F781D02D}" type="datetime1">
              <a:rPr lang="ru-RU" smtClean="0"/>
              <a:t>11.09.2020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269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DCF8B90-C5EE-4840-9D92-1C12066C774B}" type="datetime1">
              <a:rPr lang="ru-RU" smtClean="0"/>
              <a:t>11.09.2020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435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97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0B65557-1451-43E1-9AE5-4BF1475D4D1F}" type="datetime1">
              <a:rPr lang="ru-RU" smtClean="0"/>
              <a:t>11.09.2020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595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E58E16-40AA-41E4-A4FF-9BEA6A78A973}" type="datetime1">
              <a:rPr lang="ru-RU" smtClean="0"/>
              <a:t>11.09.2020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848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75D3081-5B82-4D9C-864E-0FF48C8922DF}" type="datetime1">
              <a:rPr lang="ru-RU" smtClean="0"/>
              <a:t>11.09.2020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220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24F1F8F-3FA7-4DE2-BFC3-204A60A31AF6}" type="datetime1">
              <a:rPr lang="ru-RU" smtClean="0"/>
              <a:t>11.09.2020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288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144496B-DA29-42D1-8823-4C2E233F6E2C}" type="datetime1">
              <a:rPr lang="ru-RU" smtClean="0"/>
              <a:t>11.09.2020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061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40575E8-20DE-4252-9577-F47C50C1B37A}" type="datetime1">
              <a:rPr lang="ru-RU" smtClean="0"/>
              <a:t>11.09.2020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640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fld id="{29BD460F-BF29-45B1-9B3A-A20D54FADEC1}" type="datetime1">
              <a:rPr lang="ru-RU" smtClean="0"/>
              <a:t>11.09.2020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 bwMode="white">
          <a:xfrm>
            <a:off x="0" y="0"/>
            <a:ext cx="12192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1371600"/>
            <a:ext cx="12192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1443006"/>
            <a:ext cx="12192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4821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12065" y="1442288"/>
            <a:ext cx="5440249" cy="3973424"/>
          </a:xfrm>
        </p:spPr>
        <p:txBody>
          <a:bodyPr rtlCol="0">
            <a:noAutofit/>
          </a:bodyPr>
          <a:lstStyle/>
          <a:p>
            <a:pPr rtl="0"/>
            <a:r>
              <a:rPr lang="ru-RU" sz="6600" dirty="0" smtClean="0"/>
              <a:t>Уральский юридический институт МВД Росси</a:t>
            </a:r>
            <a:endParaRPr lang="ru-RU" sz="6600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77" r="236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8059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4938807"/>
          </a:xfrm>
        </p:spPr>
        <p:txBody>
          <a:bodyPr rtlCol="0">
            <a:normAutofit fontScale="92500" lnSpcReduction="10000"/>
          </a:bodyPr>
          <a:lstStyle/>
          <a:p>
            <a:pPr marL="36900" indent="0" algn="ctr">
              <a:buNone/>
            </a:pPr>
            <a:r>
              <a:rPr lang="ru-RU" sz="2800" b="1" dirty="0">
                <a:effectLst/>
              </a:rPr>
              <a:t>проводит отбор кандидатов на обучение в 2021 году на факультеты очного обучения по специальностям:</a:t>
            </a:r>
            <a:endParaRPr lang="ru-RU" sz="2800" dirty="0">
              <a:effectLst/>
            </a:endParaRPr>
          </a:p>
          <a:p>
            <a:endParaRPr lang="ru-RU" dirty="0">
              <a:effectLst/>
            </a:endParaRPr>
          </a:p>
          <a:p>
            <a:r>
              <a:rPr lang="ru-RU" i="1" dirty="0">
                <a:effectLst/>
              </a:rPr>
              <a:t>40.05.02 Правоохранительная деятельность</a:t>
            </a:r>
            <a:endParaRPr lang="ru-RU" dirty="0">
              <a:effectLst/>
            </a:endParaRPr>
          </a:p>
          <a:p>
            <a:pPr marL="36900" indent="0">
              <a:buNone/>
            </a:pPr>
            <a:r>
              <a:rPr lang="ru-RU" i="1" dirty="0" smtClean="0">
                <a:effectLst/>
              </a:rPr>
              <a:t>	- </a:t>
            </a:r>
            <a:r>
              <a:rPr lang="ru-RU" i="1" dirty="0">
                <a:effectLst/>
              </a:rPr>
              <a:t>участковый уполномоченный полиции (юрист)</a:t>
            </a:r>
            <a:endParaRPr lang="ru-RU" dirty="0">
              <a:effectLst/>
            </a:endParaRPr>
          </a:p>
          <a:p>
            <a:pPr marL="36900" indent="0">
              <a:buNone/>
            </a:pPr>
            <a:r>
              <a:rPr lang="ru-RU" i="1" dirty="0" smtClean="0">
                <a:effectLst/>
              </a:rPr>
              <a:t>	- </a:t>
            </a:r>
            <a:r>
              <a:rPr lang="ru-RU" i="1" dirty="0">
                <a:effectLst/>
              </a:rPr>
              <a:t>оперуполномоченный уголовного розыска (юрист)</a:t>
            </a:r>
            <a:endParaRPr lang="ru-RU" dirty="0">
              <a:effectLst/>
            </a:endParaRPr>
          </a:p>
          <a:p>
            <a:r>
              <a:rPr lang="ru-RU" i="1" dirty="0">
                <a:effectLst/>
              </a:rPr>
              <a:t>40.05.01.Правовое обеспечение национальной безопасности</a:t>
            </a:r>
            <a:endParaRPr lang="ru-RU" dirty="0">
              <a:effectLst/>
            </a:endParaRPr>
          </a:p>
          <a:p>
            <a:pPr marL="36900" indent="0">
              <a:buNone/>
            </a:pPr>
            <a:r>
              <a:rPr lang="ru-RU" i="1" dirty="0" smtClean="0">
                <a:effectLst/>
              </a:rPr>
              <a:t>	- </a:t>
            </a:r>
            <a:r>
              <a:rPr lang="ru-RU" i="1" dirty="0">
                <a:effectLst/>
              </a:rPr>
              <a:t>следователь (юрист)</a:t>
            </a:r>
            <a:endParaRPr lang="ru-RU" dirty="0">
              <a:effectLst/>
            </a:endParaRPr>
          </a:p>
          <a:p>
            <a:pPr marL="36900" indent="0">
              <a:buNone/>
            </a:pPr>
            <a:r>
              <a:rPr lang="ru-RU" i="1" dirty="0" smtClean="0">
                <a:effectLst/>
              </a:rPr>
              <a:t>	- </a:t>
            </a:r>
            <a:r>
              <a:rPr lang="ru-RU" i="1" dirty="0">
                <a:effectLst/>
              </a:rPr>
              <a:t>дознаватель (юрист)</a:t>
            </a:r>
            <a:endParaRPr lang="ru-RU" dirty="0">
              <a:effectLst/>
            </a:endParaRPr>
          </a:p>
          <a:p>
            <a:r>
              <a:rPr lang="ru-RU" i="1" dirty="0">
                <a:effectLst/>
              </a:rPr>
              <a:t>38.05.01.Экономическая безопасность</a:t>
            </a:r>
            <a:endParaRPr lang="ru-RU" dirty="0">
              <a:effectLst/>
            </a:endParaRPr>
          </a:p>
          <a:p>
            <a:pPr marL="36900" indent="0">
              <a:buNone/>
            </a:pPr>
            <a:r>
              <a:rPr lang="ru-RU" i="1" dirty="0" smtClean="0">
                <a:effectLst/>
              </a:rPr>
              <a:t>	- </a:t>
            </a:r>
            <a:r>
              <a:rPr lang="ru-RU" i="1" dirty="0">
                <a:effectLst/>
              </a:rPr>
              <a:t>оперуполномоченный по обеспечению экономической безопасности и противодействию </a:t>
            </a:r>
            <a:r>
              <a:rPr lang="ru-RU" i="1" dirty="0" smtClean="0">
                <a:effectLst/>
              </a:rPr>
              <a:t>	  коррупции </a:t>
            </a:r>
            <a:r>
              <a:rPr lang="ru-RU" i="1" dirty="0">
                <a:effectLst/>
              </a:rPr>
              <a:t>(экономист)</a:t>
            </a:r>
            <a:endParaRPr lang="ru-RU" dirty="0">
              <a:effectLst/>
            </a:endParaRPr>
          </a:p>
        </p:txBody>
      </p:sp>
      <p:pic>
        <p:nvPicPr>
          <p:cNvPr id="5" name="Рисунок 1" descr="Описание: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47255" y="-3227850"/>
            <a:ext cx="1597725" cy="7937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987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518" y="223234"/>
            <a:ext cx="11359166" cy="970450"/>
          </a:xfrm>
        </p:spPr>
        <p:txBody>
          <a:bodyPr rtlCol="0">
            <a:noAutofit/>
          </a:bodyPr>
          <a:lstStyle/>
          <a:p>
            <a:pPr marL="45720"/>
            <a:r>
              <a:rPr lang="ru-RU" sz="3200" b="1" dirty="0">
                <a:solidFill>
                  <a:schemeClr val="tx2">
                    <a:lumMod val="25000"/>
                  </a:schemeClr>
                </a:solidFill>
                <a:latin typeface="Bookman Old Style" pitchFamily="18" charset="0"/>
              </a:rPr>
              <a:t>Условия проведения профессионального отбора кандидатов на обучение включают в себя: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851" y="1732449"/>
            <a:ext cx="6284890" cy="4951686"/>
          </a:xfrm>
        </p:spPr>
        <p:txBody>
          <a:bodyPr>
            <a:normAutofit/>
          </a:bodyPr>
          <a:lstStyle/>
          <a:p>
            <a:r>
              <a:rPr lang="ru-RU" sz="2800" dirty="0"/>
              <a:t>Конкурсные вступительные испытания (перечень испытаний определяется образовательной организацией);</a:t>
            </a:r>
          </a:p>
          <a:p>
            <a:r>
              <a:rPr lang="ru-RU" sz="2800" dirty="0" smtClean="0"/>
              <a:t>Профессиональный </a:t>
            </a:r>
            <a:r>
              <a:rPr lang="ru-RU" sz="2800" dirty="0"/>
              <a:t>психологический отбор;</a:t>
            </a:r>
          </a:p>
          <a:p>
            <a:r>
              <a:rPr lang="ru-RU" sz="2800" dirty="0" smtClean="0"/>
              <a:t>Медицинское </a:t>
            </a:r>
            <a:r>
              <a:rPr lang="ru-RU" sz="2800" dirty="0"/>
              <a:t>освидетельствование;</a:t>
            </a:r>
          </a:p>
          <a:p>
            <a:r>
              <a:rPr lang="ru-RU" sz="2800" dirty="0" smtClean="0"/>
              <a:t>Оценка </a:t>
            </a:r>
            <a:r>
              <a:rPr lang="ru-RU" sz="2800" dirty="0"/>
              <a:t>физической подготовленности.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891" y="1655192"/>
            <a:ext cx="3453684" cy="23053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6986" r="9324" b="16649"/>
          <a:stretch/>
        </p:blipFill>
        <p:spPr>
          <a:xfrm>
            <a:off x="8886422" y="3031575"/>
            <a:ext cx="3116687" cy="19785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t="8200" b="12494"/>
          <a:stretch/>
        </p:blipFill>
        <p:spPr>
          <a:xfrm>
            <a:off x="5550795" y="4391696"/>
            <a:ext cx="3702594" cy="220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3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6823" y="274749"/>
            <a:ext cx="10779616" cy="970450"/>
          </a:xfrm>
        </p:spPr>
        <p:txBody>
          <a:bodyPr rtlCol="0">
            <a:normAutofit/>
          </a:bodyPr>
          <a:lstStyle/>
          <a:p>
            <a:pPr rtl="0"/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Преимущества обучения в </a:t>
            </a:r>
            <a:r>
              <a:rPr lang="ru-RU" dirty="0" err="1" smtClean="0">
                <a:solidFill>
                  <a:schemeClr val="tx2">
                    <a:lumMod val="25000"/>
                  </a:schemeClr>
                </a:solidFill>
              </a:rPr>
              <a:t>УрЮИ</a:t>
            </a:r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 МВД </a:t>
            </a:r>
            <a:r>
              <a:rPr lang="ru-RU" dirty="0" err="1" smtClean="0">
                <a:solidFill>
                  <a:schemeClr val="tx2">
                    <a:lumMod val="25000"/>
                  </a:schemeClr>
                </a:solidFill>
              </a:rPr>
              <a:t>Росии</a:t>
            </a:r>
            <a:endParaRPr lang="ru-RU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31820" y="1732448"/>
            <a:ext cx="6272011" cy="5028959"/>
          </a:xfrm>
        </p:spPr>
        <p:txBody>
          <a:bodyPr rtlCol="0">
            <a:normAutofit fontScale="85000" lnSpcReduction="20000"/>
          </a:bodyPr>
          <a:lstStyle/>
          <a:p>
            <a:r>
              <a:rPr lang="ru-RU" b="1" u="sng" dirty="0" smtClean="0"/>
              <a:t>Обучение </a:t>
            </a:r>
            <a:r>
              <a:rPr lang="ru-RU" b="1" u="sng" dirty="0"/>
              <a:t>полностью бесплатное</a:t>
            </a:r>
            <a:r>
              <a:rPr lang="ru-RU" dirty="0"/>
              <a:t>;</a:t>
            </a:r>
          </a:p>
          <a:p>
            <a:r>
              <a:rPr lang="ru-RU" dirty="0" smtClean="0"/>
              <a:t>Период </a:t>
            </a:r>
            <a:r>
              <a:rPr lang="ru-RU" dirty="0"/>
              <a:t>обучения в ВУЗе МВД России </a:t>
            </a:r>
            <a:r>
              <a:rPr lang="ru-RU" b="1" u="sng" dirty="0"/>
              <a:t>засчитывается в общий стаж службы </a:t>
            </a:r>
            <a:r>
              <a:rPr lang="ru-RU" dirty="0"/>
              <a:t>(возможность выхода на пенсию по выслуге 20 лет, что с учётом обучения в институте приходиться на </a:t>
            </a:r>
            <a:r>
              <a:rPr lang="ru-RU" dirty="0" smtClean="0"/>
              <a:t>37-39 лет);</a:t>
            </a:r>
            <a:endParaRPr lang="ru-RU" dirty="0"/>
          </a:p>
          <a:p>
            <a:r>
              <a:rPr lang="ru-RU" dirty="0" smtClean="0"/>
              <a:t>Зачисленным </a:t>
            </a:r>
            <a:r>
              <a:rPr lang="ru-RU" dirty="0"/>
              <a:t>на учебу выдается </a:t>
            </a:r>
            <a:r>
              <a:rPr lang="ru-RU" b="1" u="sng" dirty="0"/>
              <a:t>бесплатное форменное обмундирование, выплачивается денежное довольствие </a:t>
            </a:r>
            <a:r>
              <a:rPr lang="ru-RU" dirty="0" smtClean="0"/>
              <a:t>(в </a:t>
            </a:r>
            <a:r>
              <a:rPr lang="ru-RU" dirty="0"/>
              <a:t>сумме </a:t>
            </a:r>
            <a:r>
              <a:rPr lang="ru-RU" dirty="0" smtClean="0"/>
              <a:t>составляющее </a:t>
            </a:r>
            <a:r>
              <a:rPr lang="ru-RU" dirty="0"/>
              <a:t>до 25 000 рублей, независимо от оценок), производится обеспечение </a:t>
            </a:r>
            <a:r>
              <a:rPr lang="ru-RU" b="1" u="sng" dirty="0"/>
              <a:t>бесплатным питанием </a:t>
            </a:r>
            <a:r>
              <a:rPr lang="ru-RU" dirty="0" smtClean="0"/>
              <a:t>и </a:t>
            </a:r>
            <a:r>
              <a:rPr lang="ru-RU" b="1" u="sng" dirty="0"/>
              <a:t>бесплатное проживание в общежитии </a:t>
            </a:r>
            <a:r>
              <a:rPr lang="ru-RU" dirty="0"/>
              <a:t>института;</a:t>
            </a:r>
          </a:p>
          <a:p>
            <a:r>
              <a:rPr lang="ru-RU" dirty="0" smtClean="0"/>
              <a:t>С курсантами заключается </a:t>
            </a:r>
            <a:r>
              <a:rPr lang="ru-RU" dirty="0"/>
              <a:t>контракт, который обеспечивает после окончания ВУЗа </a:t>
            </a:r>
            <a:r>
              <a:rPr lang="ru-RU" b="1" u="sng" dirty="0"/>
              <a:t>гарантированное трудоустройство </a:t>
            </a:r>
            <a:r>
              <a:rPr lang="ru-RU" dirty="0"/>
              <a:t>по полученной специальности;</a:t>
            </a:r>
          </a:p>
          <a:p>
            <a:r>
              <a:rPr lang="ru-RU" dirty="0" smtClean="0"/>
              <a:t>Ежегодно </a:t>
            </a:r>
            <a:r>
              <a:rPr lang="ru-RU" dirty="0"/>
              <a:t>курсантам, успешно сдавшим все экзамены и зачеты, предоставляется каникулярный отпуск (30 суток - летом, 14 суток – зимой), с </a:t>
            </a:r>
            <a:r>
              <a:rPr lang="ru-RU" b="1" u="sng" dirty="0"/>
              <a:t>оплатой проезда к месту проведения отпуска </a:t>
            </a:r>
            <a:r>
              <a:rPr lang="ru-RU" dirty="0"/>
              <a:t>и обратно 1 раз в год;</a:t>
            </a:r>
          </a:p>
          <a:p>
            <a:r>
              <a:rPr lang="ru-RU" dirty="0" smtClean="0"/>
              <a:t>Выпускники </a:t>
            </a:r>
            <a:r>
              <a:rPr lang="ru-RU" dirty="0"/>
              <a:t>ВУЗа получают специальное звание "лейтенант полиции".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501" y="1732448"/>
            <a:ext cx="4672348" cy="467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5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535" y="223234"/>
            <a:ext cx="10353762" cy="970450"/>
          </a:xfrm>
        </p:spPr>
        <p:txBody>
          <a:bodyPr rtlCol="0">
            <a:normAutofit/>
          </a:bodyPr>
          <a:lstStyle/>
          <a:p>
            <a:pPr rtl="0"/>
            <a:r>
              <a:rPr lang="ru-RU" sz="4800" dirty="0" smtClean="0">
                <a:solidFill>
                  <a:schemeClr val="tx2">
                    <a:lumMod val="25000"/>
                  </a:schemeClr>
                </a:solidFill>
              </a:rPr>
              <a:t>Помимо этого:</a:t>
            </a:r>
            <a:endParaRPr lang="ru-RU" sz="4800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sz="quarter" idx="4"/>
          </p:nvPr>
        </p:nvSpPr>
        <p:spPr>
          <a:xfrm>
            <a:off x="6294967" y="1661376"/>
            <a:ext cx="5669506" cy="5024592"/>
          </a:xfrm>
        </p:spPr>
        <p:txBody>
          <a:bodyPr rtlCol="0">
            <a:normAutofit/>
          </a:bodyPr>
          <a:lstStyle/>
          <a:p>
            <a:pPr rtl="0"/>
            <a:r>
              <a:rPr lang="ru-RU" sz="2400" dirty="0" smtClean="0"/>
              <a:t>Курсанты получают полный пакет социальных гарантий;</a:t>
            </a:r>
          </a:p>
          <a:p>
            <a:pPr rtl="0"/>
            <a:r>
              <a:rPr lang="ru-RU" sz="2400" dirty="0" smtClean="0"/>
              <a:t>Обеспечиваются бесплатным медицинским обслуживанием и обязательным страхованием жизни и здоровья;</a:t>
            </a:r>
          </a:p>
          <a:p>
            <a:pPr rtl="0"/>
            <a:r>
              <a:rPr lang="ru-RU" sz="2400" dirty="0" smtClean="0"/>
              <a:t>Получают возможность встать на очередь на жильё и компенсировать </a:t>
            </a:r>
            <a:r>
              <a:rPr lang="ru-RU" sz="2400" dirty="0" err="1" smtClean="0"/>
              <a:t>найм</a:t>
            </a:r>
            <a:r>
              <a:rPr lang="ru-RU" sz="2400" dirty="0" smtClean="0"/>
              <a:t> жилья;</a:t>
            </a:r>
          </a:p>
          <a:p>
            <a:pPr rtl="0"/>
            <a:r>
              <a:rPr lang="ru-RU" sz="2400" dirty="0" smtClean="0"/>
              <a:t>Реализовать свой потенциал в спорте, науке и творчестве вплоть до международного уровня.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000"/>
                    </a14:imgEffect>
                    <a14:imgEffect>
                      <a14:saturation sat="144000"/>
                    </a14:imgEffect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72" t="6320" r="34438" b="17606"/>
          <a:stretch/>
        </p:blipFill>
        <p:spPr>
          <a:xfrm>
            <a:off x="396006" y="1661375"/>
            <a:ext cx="5695701" cy="502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1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431" y="145961"/>
            <a:ext cx="10353762" cy="970450"/>
          </a:xfrm>
        </p:spPr>
        <p:txBody>
          <a:bodyPr rtlCol="0">
            <a:normAutofit/>
          </a:bodyPr>
          <a:lstStyle/>
          <a:p>
            <a:pPr rtl="0"/>
            <a:r>
              <a:rPr lang="ru-RU" sz="4800" dirty="0" smtClean="0">
                <a:solidFill>
                  <a:schemeClr val="tx2">
                    <a:lumMod val="25000"/>
                  </a:schemeClr>
                </a:solidFill>
              </a:rPr>
              <a:t>Этапы поступления</a:t>
            </a:r>
            <a:endParaRPr lang="ru-RU" sz="4800" dirty="0">
              <a:solidFill>
                <a:schemeClr val="tx2">
                  <a:lumMod val="25000"/>
                </a:schemeClr>
              </a:solidFill>
            </a:endParaRPr>
          </a:p>
        </p:txBody>
      </p:sp>
      <p:graphicFrame>
        <p:nvGraphicFramePr>
          <p:cNvPr id="6" name="Объект 5" descr="Простая схема с шевронами, показывающая 4 этапа, расположенные слева направо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448531"/>
              </p:ext>
            </p:extLst>
          </p:nvPr>
        </p:nvGraphicFramePr>
        <p:xfrm>
          <a:off x="952518" y="2754883"/>
          <a:ext cx="10353675" cy="4059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52431" y="5615189"/>
            <a:ext cx="10226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На протяжении всех этапов абитуриенты сопровождаются сотрудниками отдела кадров ОМВД России по </a:t>
            </a:r>
            <a:r>
              <a:rPr lang="ru-RU" sz="2400" dirty="0" smtClean="0"/>
              <a:t>Артинскому </a:t>
            </a:r>
            <a:r>
              <a:rPr lang="ru-RU" sz="2400" dirty="0" smtClean="0"/>
              <a:t>району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" t="9210" r="-175" b="9220"/>
          <a:stretch/>
        </p:blipFill>
        <p:spPr>
          <a:xfrm>
            <a:off x="1848041" y="1622738"/>
            <a:ext cx="8004297" cy="233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4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456" y="184597"/>
            <a:ext cx="11462198" cy="1244958"/>
          </a:xfrm>
        </p:spPr>
        <p:txBody>
          <a:bodyPr rtlCol="0">
            <a:normAutofit/>
          </a:bodyPr>
          <a:lstStyle/>
          <a:p>
            <a:r>
              <a:rPr lang="ru-RU" sz="2800" dirty="0">
                <a:solidFill>
                  <a:schemeClr val="tx2">
                    <a:lumMod val="25000"/>
                  </a:schemeClr>
                </a:solidFill>
                <a:effectLst/>
              </a:rPr>
              <a:t>К</a:t>
            </a:r>
            <a:r>
              <a:rPr lang="ru-RU" sz="2800" dirty="0" smtClean="0">
                <a:solidFill>
                  <a:schemeClr val="tx2">
                    <a:lumMod val="25000"/>
                  </a:schemeClr>
                </a:solidFill>
                <a:effectLst/>
              </a:rPr>
              <a:t>онтакты Приемная </a:t>
            </a:r>
            <a:r>
              <a:rPr lang="ru-RU" sz="2800" dirty="0">
                <a:solidFill>
                  <a:schemeClr val="tx2">
                    <a:lumMod val="25000"/>
                  </a:schemeClr>
                </a:solidFill>
                <a:effectLst/>
              </a:rPr>
              <a:t>комиссия</a:t>
            </a:r>
            <a:r>
              <a:rPr lang="ru-RU" sz="2800" dirty="0" smtClean="0">
                <a:solidFill>
                  <a:schemeClr val="tx2">
                    <a:lumMod val="25000"/>
                  </a:schemeClr>
                </a:solidFill>
                <a:effectLst/>
              </a:rPr>
              <a:t>: </a:t>
            </a:r>
            <a:r>
              <a:rPr lang="ru-RU" sz="2800" dirty="0">
                <a:solidFill>
                  <a:schemeClr val="tx2">
                    <a:lumMod val="25000"/>
                  </a:schemeClr>
                </a:solidFill>
                <a:effectLst/>
              </a:rPr>
              <a:t>(343) 379-09-35; 8 (982) </a:t>
            </a:r>
            <a:r>
              <a:rPr lang="ru-RU" sz="2800" dirty="0" smtClean="0">
                <a:solidFill>
                  <a:schemeClr val="tx2">
                    <a:lumMod val="25000"/>
                  </a:schemeClr>
                </a:solidFill>
                <a:effectLst/>
              </a:rPr>
              <a:t>639-52-02</a:t>
            </a:r>
            <a:br>
              <a:rPr lang="ru-RU" sz="2800" dirty="0" smtClean="0">
                <a:solidFill>
                  <a:schemeClr val="tx2">
                    <a:lumMod val="25000"/>
                  </a:schemeClr>
                </a:solidFill>
                <a:effectLst/>
              </a:rPr>
            </a:br>
            <a:r>
              <a:rPr lang="ru-RU" sz="2800" dirty="0" smtClean="0">
                <a:solidFill>
                  <a:schemeClr val="tx2">
                    <a:lumMod val="25000"/>
                  </a:schemeClr>
                </a:solidFill>
                <a:effectLst/>
              </a:rPr>
              <a:t> и </a:t>
            </a:r>
            <a:r>
              <a:rPr lang="ru-RU" sz="2800" dirty="0">
                <a:solidFill>
                  <a:schemeClr val="tx2">
                    <a:lumMod val="25000"/>
                  </a:schemeClr>
                </a:solidFill>
                <a:effectLst/>
              </a:rPr>
              <a:t>https://урюи.мвд.рф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12191" b="16228"/>
          <a:stretch/>
        </p:blipFill>
        <p:spPr>
          <a:xfrm>
            <a:off x="1086931" y="1622738"/>
            <a:ext cx="10033247" cy="507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2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7577"/>
            <a:ext cx="9601200" cy="841223"/>
          </a:xfrm>
        </p:spPr>
        <p:txBody>
          <a:bodyPr rtlCol="0">
            <a:normAutofit/>
          </a:bodyPr>
          <a:lstStyle/>
          <a:p>
            <a:r>
              <a:rPr lang="ru-RU" sz="4000" b="1" dirty="0">
                <a:solidFill>
                  <a:schemeClr val="tx2">
                    <a:lumMod val="25000"/>
                  </a:schemeClr>
                </a:solidFill>
                <a:effectLst/>
              </a:rPr>
              <a:t>Если Вы решили поступать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89397" y="1777286"/>
            <a:ext cx="11307651" cy="4778060"/>
          </a:xfrm>
        </p:spPr>
        <p:txBody>
          <a:bodyPr rtlCol="0">
            <a:normAutofit/>
          </a:bodyPr>
          <a:lstStyle/>
          <a:p>
            <a:pPr algn="ctr"/>
            <a:r>
              <a:rPr lang="ru-RU" sz="4000" dirty="0">
                <a:solidFill>
                  <a:schemeClr val="tx1"/>
                </a:solidFill>
                <a:effectLst/>
              </a:rPr>
              <a:t>в «Уральский юридический институт МВД России», обращайтесь в группу по работе с личным составом (отдел кадров) ОМВД России по </a:t>
            </a:r>
            <a:r>
              <a:rPr lang="ru-RU" sz="4000" dirty="0" smtClean="0">
                <a:solidFill>
                  <a:schemeClr val="tx1"/>
                </a:solidFill>
                <a:effectLst/>
              </a:rPr>
              <a:t>Артинскому </a:t>
            </a:r>
            <a:r>
              <a:rPr lang="ru-RU" sz="4000" dirty="0">
                <a:solidFill>
                  <a:schemeClr val="tx1"/>
                </a:solidFill>
                <a:effectLst/>
              </a:rPr>
              <a:t>району, расположенному по адресу: </a:t>
            </a:r>
            <a:r>
              <a:rPr lang="ru-RU" sz="4000" dirty="0" smtClean="0">
                <a:solidFill>
                  <a:schemeClr val="tx1"/>
                </a:solidFill>
                <a:effectLst/>
              </a:rPr>
              <a:t>п. Арти, </a:t>
            </a:r>
            <a:r>
              <a:rPr lang="ru-RU" sz="4000" dirty="0">
                <a:solidFill>
                  <a:schemeClr val="tx1"/>
                </a:solidFill>
                <a:effectLst/>
              </a:rPr>
              <a:t>ул. </a:t>
            </a:r>
            <a:r>
              <a:rPr lang="ru-RU" sz="4000" dirty="0" smtClean="0">
                <a:solidFill>
                  <a:schemeClr val="tx1"/>
                </a:solidFill>
                <a:effectLst/>
              </a:rPr>
              <a:t>Ленина, д.55, </a:t>
            </a:r>
            <a:r>
              <a:rPr lang="ru-RU" sz="4000" dirty="0" err="1" smtClean="0">
                <a:solidFill>
                  <a:schemeClr val="tx1"/>
                </a:solidFill>
                <a:effectLst/>
              </a:rPr>
              <a:t>каб</a:t>
            </a:r>
            <a:r>
              <a:rPr lang="ru-RU" sz="4000" dirty="0">
                <a:solidFill>
                  <a:schemeClr val="tx1"/>
                </a:solidFill>
                <a:effectLst/>
              </a:rPr>
              <a:t>. </a:t>
            </a:r>
            <a:r>
              <a:rPr lang="ru-RU" sz="4000" dirty="0" smtClean="0">
                <a:solidFill>
                  <a:schemeClr val="tx1"/>
                </a:solidFill>
                <a:effectLst/>
              </a:rPr>
              <a:t>207</a:t>
            </a:r>
            <a:endParaRPr lang="ru-RU" sz="4000" dirty="0">
              <a:solidFill>
                <a:schemeClr val="tx1"/>
              </a:solidFill>
              <a:effectLst/>
            </a:endParaRPr>
          </a:p>
          <a:p>
            <a:pPr algn="ctr"/>
            <a:r>
              <a:rPr lang="ru-RU" sz="4000" dirty="0">
                <a:solidFill>
                  <a:schemeClr val="tx1"/>
                </a:solidFill>
                <a:effectLst/>
              </a:rPr>
              <a:t>Телефон для справок:</a:t>
            </a:r>
          </a:p>
          <a:p>
            <a:pPr algn="ctr"/>
            <a:r>
              <a:rPr lang="ru-RU" sz="4000" dirty="0">
                <a:solidFill>
                  <a:schemeClr val="tx1"/>
                </a:solidFill>
                <a:effectLst/>
              </a:rPr>
              <a:t>8 (</a:t>
            </a:r>
            <a:r>
              <a:rPr lang="ru-RU" sz="4000" dirty="0" smtClean="0">
                <a:solidFill>
                  <a:schemeClr val="tx1"/>
                </a:solidFill>
                <a:effectLst/>
              </a:rPr>
              <a:t>34391) </a:t>
            </a:r>
            <a:r>
              <a:rPr lang="ru-RU" sz="4000" dirty="0" smtClean="0">
                <a:solidFill>
                  <a:schemeClr val="tx1"/>
                </a:solidFill>
                <a:effectLst/>
              </a:rPr>
              <a:t>2</a:t>
            </a:r>
            <a:r>
              <a:rPr lang="ru-RU" sz="4000" dirty="0" smtClean="0">
                <a:solidFill>
                  <a:schemeClr val="tx1"/>
                </a:solidFill>
                <a:effectLst/>
              </a:rPr>
              <a:t>-15-32</a:t>
            </a:r>
            <a:endParaRPr lang="ru-RU" sz="4000" dirty="0">
              <a:solidFill>
                <a:schemeClr val="tx1"/>
              </a:solidFill>
              <a:effectLst/>
            </a:endParaRPr>
          </a:p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84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27" y="301633"/>
            <a:ext cx="9376612" cy="6247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534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рифель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Грифель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ифель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Тема Offic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TM04033929[[fn=Сланец]]</Template>
  <TotalTime>2</TotalTime>
  <Words>373</Words>
  <Application>Microsoft Office PowerPoint</Application>
  <PresentationFormat>Широкоэкранный</PresentationFormat>
  <Paragraphs>49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Book Antiqua</vt:lpstr>
      <vt:lpstr>Bookman Old Style</vt:lpstr>
      <vt:lpstr>Calisto MT</vt:lpstr>
      <vt:lpstr>Trebuchet MS</vt:lpstr>
      <vt:lpstr>Wingdings 2</vt:lpstr>
      <vt:lpstr>Грифель</vt:lpstr>
      <vt:lpstr>Уральский юридический институт МВД Росси</vt:lpstr>
      <vt:lpstr>Презентация PowerPoint</vt:lpstr>
      <vt:lpstr>Условия проведения профессионального отбора кандидатов на обучение включают в себя:</vt:lpstr>
      <vt:lpstr>Преимущества обучения в УрЮИ МВД Росии</vt:lpstr>
      <vt:lpstr>Помимо этого:</vt:lpstr>
      <vt:lpstr>Этапы поступления</vt:lpstr>
      <vt:lpstr>Контакты Приемная комиссия: (343) 379-09-35; 8 (982) 639-52-02  и https://урюи.мвд.рф</vt:lpstr>
      <vt:lpstr>Если Вы решили поступать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Уральский юридический институт МВД Росси</dc:title>
  <dc:creator>Andy</dc:creator>
  <cp:lastModifiedBy>GRLS_PODYACHEVA</cp:lastModifiedBy>
  <cp:revision>6</cp:revision>
  <dcterms:created xsi:type="dcterms:W3CDTF">2020-09-03T11:08:53Z</dcterms:created>
  <dcterms:modified xsi:type="dcterms:W3CDTF">2020-09-11T04:31:22Z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