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39016-9776-4D32-8D9E-F3CDF683176C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70AD9-4496-48F5-AB29-D7306BDFD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2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39016-9776-4D32-8D9E-F3CDF683176C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70AD9-4496-48F5-AB29-D7306BDFD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6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39016-9776-4D32-8D9E-F3CDF683176C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70AD9-4496-48F5-AB29-D7306BDFD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9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39016-9776-4D32-8D9E-F3CDF683176C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70AD9-4496-48F5-AB29-D7306BDFD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4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39016-9776-4D32-8D9E-F3CDF683176C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70AD9-4496-48F5-AB29-D7306BDFD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3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39016-9776-4D32-8D9E-F3CDF683176C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70AD9-4496-48F5-AB29-D7306BDFD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6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39016-9776-4D32-8D9E-F3CDF683176C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70AD9-4496-48F5-AB29-D7306BDFD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1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39016-9776-4D32-8D9E-F3CDF683176C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70AD9-4496-48F5-AB29-D7306BDFD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7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39016-9776-4D32-8D9E-F3CDF683176C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70AD9-4496-48F5-AB29-D7306BDFD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42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39016-9776-4D32-8D9E-F3CDF683176C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70AD9-4496-48F5-AB29-D7306BDFD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6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39016-9776-4D32-8D9E-F3CDF683176C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70AD9-4496-48F5-AB29-D7306BDFD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A839016-9776-4D32-8D9E-F3CDF683176C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F070AD9-4496-48F5-AB29-D7306BDFD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3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381751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08B0B4-7B4A-46D4-9CD8-093B65B4C388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0" y="2936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Segoe Print"/>
              </a:rPr>
              <a:t>   Нужно ли беречь свои персональные данные?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2630488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2738" y="1573213"/>
            <a:ext cx="37211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1663" y="1595438"/>
            <a:ext cx="3721100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1625391"/>
      </p:ext>
    </p:extLst>
  </p:cSld>
  <p:clrMapOvr>
    <a:masterClrMapping/>
  </p:clrMapOvr>
  <p:transition spd="med" advTm="13494">
    <p:fade/>
    <p:sndAc>
      <p:stSnd>
        <p:snd r:embed="rId2" name="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381751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A1A402-A26F-4FD4-B282-3E9D079A285B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0" y="2936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Segoe Print"/>
              </a:rPr>
              <a:t>Правила защиты персональных данных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700" y="1063625"/>
            <a:ext cx="88646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482976" y="5438776"/>
            <a:ext cx="1744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Segoe Print"/>
              </a:rPr>
              <a:t>Не ставь геолокацию </a:t>
            </a:r>
            <a:br>
              <a:rPr lang="ru-RU" sz="1200" b="1">
                <a:solidFill>
                  <a:srgbClr val="C00000"/>
                </a:solidFill>
                <a:latin typeface="Segoe Print"/>
              </a:rPr>
            </a:br>
            <a:r>
              <a:rPr lang="ru-RU" sz="1200" b="1">
                <a:solidFill>
                  <a:srgbClr val="C00000"/>
                </a:solidFill>
                <a:latin typeface="Segoe Print"/>
              </a:rPr>
              <a:t>под своими постами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3064" y="3870326"/>
            <a:ext cx="12414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5976" y="3729039"/>
            <a:ext cx="141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23339" y="3795714"/>
            <a:ext cx="141922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5051" y="3694114"/>
            <a:ext cx="141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97039" y="3568700"/>
            <a:ext cx="1716087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59851" y="1997076"/>
            <a:ext cx="141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0276" y="2109788"/>
            <a:ext cx="1160463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55775" y="1847850"/>
            <a:ext cx="15494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1755776" y="1052513"/>
            <a:ext cx="1662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Segoe Print"/>
              </a:rPr>
              <a:t>Не выкладывай свои фотографии и видео </a:t>
            </a:r>
            <a:br>
              <a:rPr lang="ru-RU" sz="1200" b="1">
                <a:solidFill>
                  <a:srgbClr val="C00000"/>
                </a:solidFill>
                <a:latin typeface="Segoe Print"/>
              </a:rPr>
            </a:br>
            <a:r>
              <a:rPr lang="ru-RU" sz="1200" b="1">
                <a:solidFill>
                  <a:srgbClr val="C00000"/>
                </a:solidFill>
                <a:latin typeface="Segoe Print"/>
              </a:rPr>
              <a:t>в интернет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40125" y="1847850"/>
            <a:ext cx="1455738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3351214" y="1241426"/>
            <a:ext cx="1971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Segoe Print"/>
              </a:rPr>
              <a:t>Не указывай </a:t>
            </a:r>
            <a:br>
              <a:rPr lang="ru-RU" sz="1200" b="1">
                <a:solidFill>
                  <a:srgbClr val="C00000"/>
                </a:solidFill>
                <a:latin typeface="Segoe Print"/>
              </a:rPr>
            </a:br>
            <a:r>
              <a:rPr lang="ru-RU" sz="1200" b="1">
                <a:solidFill>
                  <a:srgbClr val="C00000"/>
                </a:solidFill>
                <a:latin typeface="Segoe Print"/>
              </a:rPr>
              <a:t>в Сети, </a:t>
            </a:r>
            <a:br>
              <a:rPr lang="ru-RU" sz="1200" b="1">
                <a:solidFill>
                  <a:srgbClr val="C00000"/>
                </a:solidFill>
                <a:latin typeface="Segoe Print"/>
              </a:rPr>
            </a:br>
            <a:r>
              <a:rPr lang="ru-RU" sz="1200" b="1">
                <a:solidFill>
                  <a:srgbClr val="C00000"/>
                </a:solidFill>
                <a:latin typeface="Segoe Print"/>
              </a:rPr>
              <a:t>где ты живешь</a:t>
            </a: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6723063" y="865188"/>
            <a:ext cx="2265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Segoe Print"/>
              </a:rPr>
              <a:t>Если тебе предлагает встретиться виртуальный друг – посоветуйся </a:t>
            </a:r>
            <a:br>
              <a:rPr lang="ru-RU" sz="1200" b="1">
                <a:solidFill>
                  <a:srgbClr val="C00000"/>
                </a:solidFill>
                <a:latin typeface="Segoe Print"/>
              </a:rPr>
            </a:br>
            <a:r>
              <a:rPr lang="ru-RU" sz="1200" b="1">
                <a:solidFill>
                  <a:srgbClr val="C00000"/>
                </a:solidFill>
                <a:latin typeface="Segoe Print"/>
              </a:rPr>
              <a:t>с родителями</a:t>
            </a:r>
          </a:p>
        </p:txBody>
      </p: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8786814" y="1236663"/>
            <a:ext cx="1741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Segoe Print"/>
              </a:rPr>
              <a:t>Ограничь доступ </a:t>
            </a:r>
            <a:br>
              <a:rPr lang="ru-RU" sz="1200" b="1">
                <a:solidFill>
                  <a:srgbClr val="C00000"/>
                </a:solidFill>
                <a:latin typeface="Segoe Print"/>
              </a:rPr>
            </a:br>
            <a:r>
              <a:rPr lang="ru-RU" sz="1200" b="1">
                <a:solidFill>
                  <a:srgbClr val="C00000"/>
                </a:solidFill>
                <a:latin typeface="Segoe Print"/>
              </a:rPr>
              <a:t>к своему профилю </a:t>
            </a:r>
            <a:br>
              <a:rPr lang="ru-RU" sz="1200" b="1">
                <a:solidFill>
                  <a:srgbClr val="C00000"/>
                </a:solidFill>
                <a:latin typeface="Segoe Print"/>
              </a:rPr>
            </a:br>
            <a:r>
              <a:rPr lang="ru-RU" sz="1200" b="1">
                <a:solidFill>
                  <a:srgbClr val="C00000"/>
                </a:solidFill>
                <a:latin typeface="Segoe Print"/>
              </a:rPr>
              <a:t>в социальной сети</a:t>
            </a: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5184776" y="1052513"/>
            <a:ext cx="17446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Segoe Print"/>
              </a:rPr>
              <a:t>Не отправляй важную информацию о себе </a:t>
            </a:r>
          </a:p>
          <a:p>
            <a:pPr algn="ctr"/>
            <a:r>
              <a:rPr lang="ru-RU" sz="1200" b="1">
                <a:solidFill>
                  <a:srgbClr val="C00000"/>
                </a:solidFill>
                <a:latin typeface="Segoe Print"/>
              </a:rPr>
              <a:t>в социальных сетях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46700" y="1962150"/>
            <a:ext cx="145415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1663700" y="5438775"/>
            <a:ext cx="1911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Segoe Print"/>
              </a:rPr>
              <a:t>Хорошо, если </a:t>
            </a:r>
            <a:br>
              <a:rPr lang="ru-RU" sz="1200" b="1">
                <a:solidFill>
                  <a:srgbClr val="C00000"/>
                </a:solidFill>
                <a:latin typeface="Segoe Print"/>
              </a:rPr>
            </a:br>
            <a:r>
              <a:rPr lang="ru-RU" sz="1200" b="1">
                <a:solidFill>
                  <a:srgbClr val="C00000"/>
                </a:solidFill>
                <a:latin typeface="Segoe Print"/>
              </a:rPr>
              <a:t>у тебя есть вторая электронная почта </a:t>
            </a:r>
            <a:br>
              <a:rPr lang="ru-RU" sz="1200" b="1">
                <a:solidFill>
                  <a:srgbClr val="C00000"/>
                </a:solidFill>
                <a:latin typeface="Segoe Print"/>
              </a:rPr>
            </a:br>
            <a:r>
              <a:rPr lang="ru-RU" sz="1200" b="1">
                <a:solidFill>
                  <a:srgbClr val="C00000"/>
                </a:solidFill>
                <a:latin typeface="Segoe Print"/>
              </a:rPr>
              <a:t>для игр </a:t>
            </a:r>
            <a:br>
              <a:rPr lang="ru-RU" sz="1200" b="1">
                <a:solidFill>
                  <a:srgbClr val="C00000"/>
                </a:solidFill>
                <a:latin typeface="Segoe Print"/>
              </a:rPr>
            </a:br>
            <a:r>
              <a:rPr lang="ru-RU" sz="1200" b="1">
                <a:solidFill>
                  <a:srgbClr val="C00000"/>
                </a:solidFill>
                <a:latin typeface="Segoe Print"/>
              </a:rPr>
              <a:t>и развлечений</a:t>
            </a:r>
          </a:p>
        </p:txBody>
      </p: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5264151" y="5438776"/>
            <a:ext cx="1744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Segoe Print"/>
              </a:rPr>
              <a:t>Не скачивай приложения </a:t>
            </a:r>
            <a:br>
              <a:rPr lang="ru-RU" sz="1200" b="1">
                <a:solidFill>
                  <a:srgbClr val="C00000"/>
                </a:solidFill>
                <a:latin typeface="Segoe Print"/>
              </a:rPr>
            </a:br>
            <a:r>
              <a:rPr lang="ru-RU" sz="1200" b="1">
                <a:solidFill>
                  <a:srgbClr val="C00000"/>
                </a:solidFill>
                <a:latin typeface="Segoe Print"/>
              </a:rPr>
              <a:t>с непроверенных сайтов</a:t>
            </a: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7005638" y="5438775"/>
            <a:ext cx="17446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Segoe Print"/>
              </a:rPr>
              <a:t>Не рассказывай, когда </a:t>
            </a:r>
            <a:br>
              <a:rPr lang="ru-RU" sz="1200" b="1">
                <a:solidFill>
                  <a:srgbClr val="C00000"/>
                </a:solidFill>
                <a:latin typeface="Segoe Print"/>
              </a:rPr>
            </a:br>
            <a:r>
              <a:rPr lang="ru-RU" sz="1200" b="1">
                <a:solidFill>
                  <a:srgbClr val="C00000"/>
                </a:solidFill>
                <a:latin typeface="Segoe Print"/>
              </a:rPr>
              <a:t>и куда ездишь </a:t>
            </a:r>
            <a:br>
              <a:rPr lang="ru-RU" sz="1200" b="1">
                <a:solidFill>
                  <a:srgbClr val="C00000"/>
                </a:solidFill>
                <a:latin typeface="Segoe Print"/>
              </a:rPr>
            </a:br>
            <a:r>
              <a:rPr lang="ru-RU" sz="1200" b="1">
                <a:solidFill>
                  <a:srgbClr val="C00000"/>
                </a:solidFill>
                <a:latin typeface="Segoe Print"/>
              </a:rPr>
              <a:t>с родителями отдыхать</a:t>
            </a: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8818563" y="5438776"/>
            <a:ext cx="1744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Segoe Print"/>
              </a:rPr>
              <a:t>Не знакомься </a:t>
            </a:r>
            <a:br>
              <a:rPr lang="ru-RU" sz="1200" b="1">
                <a:solidFill>
                  <a:srgbClr val="C00000"/>
                </a:solidFill>
                <a:latin typeface="Segoe Print"/>
              </a:rPr>
            </a:br>
            <a:r>
              <a:rPr lang="ru-RU" sz="1200" b="1">
                <a:solidFill>
                  <a:srgbClr val="C00000"/>
                </a:solidFill>
                <a:latin typeface="Segoe Print"/>
              </a:rPr>
              <a:t>в интернете</a:t>
            </a:r>
          </a:p>
        </p:txBody>
      </p:sp>
    </p:spTree>
    <p:extLst>
      <p:ext uri="{BB962C8B-B14F-4D97-AF65-F5344CB8AC3E}">
        <p14:creationId xmlns:p14="http://schemas.microsoft.com/office/powerpoint/2010/main" val="3308168359"/>
      </p:ext>
    </p:extLst>
  </p:cSld>
  <p:clrMapOvr>
    <a:masterClrMapping/>
  </p:clrMapOvr>
  <p:transition spd="med" advTm="58237">
    <p:fade/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52" grpId="0"/>
      <p:bldP spid="53" grpId="0"/>
      <p:bldP spid="55" grpId="0"/>
      <p:bldP spid="56" grpId="0"/>
      <p:bldP spid="54" grpId="0"/>
      <p:bldP spid="61" grpId="0"/>
      <p:bldP spid="62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2763" y="693738"/>
            <a:ext cx="60579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381751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A772E7-EA02-4116-A262-848F3318BB08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0" y="2936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Segoe Print"/>
              </a:rPr>
              <a:t>Если не соблюдать эти правила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64125" y="2700338"/>
            <a:ext cx="2063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ТВОИ ФОТОГРАФИИ РАЗМЕСТЯТ В ИНТЕРНЕТЕ БЕЗ ТВОЕГО РАЗРЕШЕНИЯ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64125" y="4410076"/>
            <a:ext cx="2063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ТЕБЯ МОГУТ НАЧАТЬ ТРОЛЛИТЬ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1" y="2930526"/>
            <a:ext cx="2271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У ТЕБЯ МОЖЕТ </a:t>
            </a:r>
          </a:p>
          <a:p>
            <a:pPr algn="ctr"/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ПОЯВИТЬСЯ </a:t>
            </a:r>
          </a:p>
          <a:p>
            <a:pPr algn="ctr"/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ВИРТУАЛЬНЫЙ ДВОЙНИК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62150" y="5464176"/>
            <a:ext cx="2063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ВИРТУАЛЬНЫЙ ДРУГ </a:t>
            </a:r>
          </a:p>
          <a:p>
            <a:pPr algn="ctr"/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МОЖЕТ ОКАЗАТЬСЯ БАНДИТОМ В ЖИЗНИ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8201025" y="5449888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ОПЛАТА КАРТОЙ РОДИТЕЛЕЙ ВИДЕОИГР И ПРИЛОЖЕНИЙ МОЖЕТ ПРИВЕСТИ К КРАЖЕ ДЕНЕГ С ИХ КАРТ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8650288" y="2911475"/>
            <a:ext cx="20177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ПОКА ТЕБЯ </a:t>
            </a:r>
            <a:br>
              <a:rPr lang="ru-RU" sz="1200" b="1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200" b="1">
                <a:solidFill>
                  <a:srgbClr val="C00000"/>
                </a:solidFill>
                <a:latin typeface="Arial Narrow" pitchFamily="34" charset="0"/>
              </a:rPr>
              <a:t>И РОДИТЕЛЕЙ НЕТ ДОМА ЗЛОУМЫШЛЕННИКИ МОГУТ ПРИЙТИ И ОБОКРАСТЬ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rcRect l="25943" r="17639"/>
          <a:stretch>
            <a:fillRect/>
          </a:stretch>
        </p:blipFill>
        <p:spPr bwMode="auto">
          <a:xfrm>
            <a:off x="3201988" y="1816101"/>
            <a:ext cx="919162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 l="28871" r="20348"/>
          <a:stretch>
            <a:fillRect/>
          </a:stretch>
        </p:blipFill>
        <p:spPr bwMode="auto">
          <a:xfrm>
            <a:off x="3922714" y="1801814"/>
            <a:ext cx="827087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4651" y="1054101"/>
            <a:ext cx="1382713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rcRect t="29044" b="21350"/>
          <a:stretch>
            <a:fillRect/>
          </a:stretch>
        </p:blipFill>
        <p:spPr bwMode="auto">
          <a:xfrm>
            <a:off x="4403726" y="957263"/>
            <a:ext cx="1616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6014" y="1963738"/>
            <a:ext cx="1381125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94563" y="3781426"/>
            <a:ext cx="164941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80039" y="4924425"/>
            <a:ext cx="1531937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98825" y="3883025"/>
            <a:ext cx="161448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737761"/>
      </p:ext>
    </p:extLst>
  </p:cSld>
  <p:clrMapOvr>
    <a:masterClrMapping/>
  </p:clrMapOvr>
  <p:transition spd="med" advTm="36897">
    <p:fade/>
    <p:sndAc>
      <p:stSnd>
        <p:snd r:embed="rId2" name="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3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0" grpId="0"/>
      <p:bldP spid="11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rcRect l="8400" t="13580" r="14935" b="9747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97464" y="1944688"/>
            <a:ext cx="303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Segoe Print"/>
              </a:rPr>
              <a:t>Тема урока: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Segoe Print"/>
              </a:rPr>
              <a:t>Персональные данные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1" y="3371851"/>
            <a:ext cx="35274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87875" y="2628901"/>
            <a:ext cx="40576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Segoe Print"/>
              </a:rPr>
              <a:t>Если в интернете появилась </a:t>
            </a:r>
          </a:p>
          <a:p>
            <a:pPr algn="ctr"/>
            <a:r>
              <a:rPr lang="ru-RU" sz="1600">
                <a:solidFill>
                  <a:schemeClr val="bg1"/>
                </a:solidFill>
                <a:latin typeface="Segoe Print"/>
              </a:rPr>
              <a:t>ваша личная информация, </a:t>
            </a:r>
          </a:p>
          <a:p>
            <a:pPr algn="ctr"/>
            <a:r>
              <a:rPr lang="ru-RU" sz="1600">
                <a:solidFill>
                  <a:schemeClr val="bg1"/>
                </a:solidFill>
                <a:latin typeface="Segoe Print"/>
              </a:rPr>
              <a:t>о которой вы никому не сообщали, </a:t>
            </a:r>
          </a:p>
          <a:p>
            <a:pPr algn="ctr"/>
            <a:r>
              <a:rPr lang="ru-RU" sz="1600">
                <a:solidFill>
                  <a:schemeClr val="bg1"/>
                </a:solidFill>
                <a:latin typeface="Segoe Print"/>
              </a:rPr>
              <a:t>обращайтесь в РКН.</a:t>
            </a:r>
          </a:p>
          <a:p>
            <a:pPr algn="ctr"/>
            <a:endParaRPr lang="ru-RU" sz="1600">
              <a:solidFill>
                <a:schemeClr val="bg1"/>
              </a:solidFill>
              <a:latin typeface="Segoe Print"/>
            </a:endParaRPr>
          </a:p>
          <a:p>
            <a:pPr algn="ctr"/>
            <a:r>
              <a:rPr lang="ru-RU" sz="1600">
                <a:solidFill>
                  <a:schemeClr val="bg1"/>
                </a:solidFill>
                <a:latin typeface="Segoe Print"/>
              </a:rPr>
              <a:t>Мы рассмотрим </a:t>
            </a:r>
          </a:p>
          <a:p>
            <a:pPr algn="ctr"/>
            <a:r>
              <a:rPr lang="ru-RU" sz="1600">
                <a:solidFill>
                  <a:schemeClr val="bg1"/>
                </a:solidFill>
                <a:latin typeface="Segoe Print"/>
              </a:rPr>
              <a:t>ваше обращение </a:t>
            </a:r>
          </a:p>
          <a:p>
            <a:pPr algn="ctr"/>
            <a:r>
              <a:rPr lang="ru-RU" sz="1600">
                <a:solidFill>
                  <a:schemeClr val="bg1"/>
                </a:solidFill>
                <a:latin typeface="Segoe Print"/>
              </a:rPr>
              <a:t>и поможем вам!</a:t>
            </a:r>
          </a:p>
        </p:txBody>
      </p:sp>
      <p:sp>
        <p:nvSpPr>
          <p:cNvPr id="31" name="Номер слайда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413501"/>
            <a:ext cx="2057400" cy="365125"/>
          </a:xfrm>
        </p:spPr>
        <p:txBody>
          <a:bodyPr/>
          <a:lstStyle/>
          <a:p>
            <a:pPr>
              <a:defRPr/>
            </a:pPr>
            <a:fld id="{5A95941C-9578-4B7D-9BCB-53129DE47D61}" type="slidenum">
              <a:rPr lang="ru-RU">
                <a:solidFill>
                  <a:schemeClr val="bg1">
                    <a:lumMod val="75000"/>
                  </a:schemeClr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18817"/>
      </p:ext>
    </p:extLst>
  </p:cSld>
  <p:clrMapOvr>
    <a:masterClrMapping/>
  </p:clrMapOvr>
  <p:transition spd="med" advTm="19223">
    <p:fade/>
    <p:sndAc>
      <p:stSnd>
        <p:snd r:embed="rId2" name="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413501"/>
            <a:ext cx="2057400" cy="365125"/>
          </a:xfrm>
        </p:spPr>
        <p:txBody>
          <a:bodyPr/>
          <a:lstStyle/>
          <a:p>
            <a:pPr>
              <a:defRPr/>
            </a:pPr>
            <a:fld id="{B347BF62-FA7C-4661-AFC2-81AA730A036F}" type="slidenum">
              <a:rPr lang="ru-RU">
                <a:solidFill>
                  <a:schemeClr val="bg1">
                    <a:lumMod val="75000"/>
                  </a:schemeClr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1163" t="28783" r="1004"/>
          <a:stretch>
            <a:fillRect/>
          </a:stretch>
        </p:blipFill>
        <p:spPr bwMode="auto">
          <a:xfrm>
            <a:off x="1503362" y="1782764"/>
            <a:ext cx="6721476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524000" y="243291"/>
            <a:ext cx="9144000" cy="52322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glow rad="10414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ПЕРСОНАЛЬНЫЕДАННЫЕ.ДЕТИ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3014" y="1782764"/>
            <a:ext cx="4759325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701788"/>
      </p:ext>
    </p:extLst>
  </p:cSld>
  <p:clrMapOvr>
    <a:masterClrMapping/>
  </p:clrMapOvr>
  <p:transition spd="med" advTm="26305">
    <p:fade/>
    <p:sndAc>
      <p:stSnd>
        <p:snd r:embed="rId2" name="1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E8783DA2-F153-4902-BBE8-D43A18075DF2}" vid="{7FAF217F-EB93-4A57-8313-0FF29E2716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</TotalTime>
  <Words>138</Words>
  <Application>Microsoft Office PowerPoint</Application>
  <PresentationFormat>Широкоэкранный</PresentationFormat>
  <Paragraphs>39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Segoe Print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.1</dc:creator>
  <cp:lastModifiedBy>.1</cp:lastModifiedBy>
  <cp:revision>1</cp:revision>
  <dcterms:created xsi:type="dcterms:W3CDTF">2018-07-18T18:49:29Z</dcterms:created>
  <dcterms:modified xsi:type="dcterms:W3CDTF">2018-07-18T18:52:45Z</dcterms:modified>
</cp:coreProperties>
</file>